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303" r:id="rId5"/>
    <p:sldId id="296" r:id="rId6"/>
    <p:sldId id="302" r:id="rId7"/>
    <p:sldId id="300" r:id="rId8"/>
    <p:sldId id="299" r:id="rId9"/>
    <p:sldId id="298" r:id="rId10"/>
    <p:sldId id="297" r:id="rId11"/>
    <p:sldId id="304" r:id="rId12"/>
    <p:sldId id="262" r:id="rId13"/>
    <p:sldId id="305" r:id="rId14"/>
    <p:sldId id="306" r:id="rId15"/>
    <p:sldId id="290" r:id="rId16"/>
    <p:sldId id="291" r:id="rId17"/>
    <p:sldId id="292" r:id="rId18"/>
    <p:sldId id="293" r:id="rId19"/>
    <p:sldId id="294" r:id="rId20"/>
    <p:sldId id="295" r:id="rId21"/>
    <p:sldId id="265" r:id="rId22"/>
    <p:sldId id="307" r:id="rId23"/>
    <p:sldId id="308" r:id="rId24"/>
    <p:sldId id="270" r:id="rId25"/>
    <p:sldId id="260" r:id="rId26"/>
    <p:sldId id="272" r:id="rId27"/>
    <p:sldId id="286" r:id="rId28"/>
    <p:sldId id="289" r:id="rId29"/>
    <p:sldId id="273" r:id="rId30"/>
  </p:sldIdLst>
  <p:sldSz cx="9144000" cy="6858000" type="screen4x3"/>
  <p:notesSz cx="6808788" cy="9940925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7">
          <p15:clr>
            <a:srgbClr val="A4A3A4"/>
          </p15:clr>
        </p15:guide>
        <p15:guide id="2" orient="horz" pos="334">
          <p15:clr>
            <a:srgbClr val="A4A3A4"/>
          </p15:clr>
        </p15:guide>
        <p15:guide id="3" orient="horz" pos="1395">
          <p15:clr>
            <a:srgbClr val="A4A3A4"/>
          </p15:clr>
        </p15:guide>
        <p15:guide id="4" orient="horz" pos="3935">
          <p15:clr>
            <a:srgbClr val="A4A3A4"/>
          </p15:clr>
        </p15:guide>
        <p15:guide id="5" pos="335">
          <p15:clr>
            <a:srgbClr val="A4A3A4"/>
          </p15:clr>
        </p15:guide>
        <p15:guide id="6" pos="1918">
          <p15:clr>
            <a:srgbClr val="A4A3A4"/>
          </p15:clr>
        </p15:guide>
        <p15:guide id="7" pos="53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3" autoAdjust="0"/>
    <p:restoredTop sz="97478" autoAdjust="0"/>
  </p:normalViewPr>
  <p:slideViewPr>
    <p:cSldViewPr>
      <p:cViewPr varScale="1">
        <p:scale>
          <a:sx n="165" d="100"/>
          <a:sy n="165" d="100"/>
        </p:scale>
        <p:origin x="1674" y="132"/>
      </p:cViewPr>
      <p:guideLst>
        <p:guide orient="horz" pos="1207"/>
        <p:guide orient="horz" pos="334"/>
        <p:guide orient="horz" pos="1395"/>
        <p:guide orient="horz" pos="3935"/>
        <p:guide pos="335"/>
        <p:guide pos="1918"/>
        <p:guide pos="53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5172" y="114"/>
      </p:cViewPr>
      <p:guideLst>
        <p:guide orient="horz" pos="3131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56E22-24D9-4F05-83DD-DFA1D9014C50}" type="datetimeFigureOut">
              <a:rPr lang="nb-NO" smtClean="0"/>
              <a:t>15.05.2017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1DC83-0CB4-4CFA-9ABB-CA7F0ABCB38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51260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88836-D6FE-4734-AD2F-452AA9DE3694}" type="datetimeFigureOut">
              <a:rPr lang="nb-NO" smtClean="0"/>
              <a:t>15.05.2017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7288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601917-3419-4DE3-9AD0-7D28BBCDC02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5670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sz="1600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9972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sz="1600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3313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nb-NO" sz="1350" dirty="0" smtClean="0"/>
              <a:t>For </a:t>
            </a:r>
            <a:r>
              <a:rPr lang="nb-NO" sz="1350" dirty="0" err="1" smtClean="0"/>
              <a:t>the</a:t>
            </a:r>
            <a:r>
              <a:rPr lang="nb-NO" sz="1350" dirty="0" smtClean="0"/>
              <a:t> DNL </a:t>
            </a:r>
            <a:r>
              <a:rPr lang="nb-NO" sz="1350" dirty="0" err="1" smtClean="0"/>
              <a:t>there</a:t>
            </a:r>
            <a:r>
              <a:rPr lang="nb-NO" sz="1350" dirty="0" smtClean="0"/>
              <a:t> </a:t>
            </a:r>
            <a:r>
              <a:rPr lang="nb-NO" sz="1350" dirty="0" err="1" smtClean="0"/>
              <a:t>are</a:t>
            </a:r>
            <a:r>
              <a:rPr lang="nb-NO" sz="1350" dirty="0" smtClean="0"/>
              <a:t> </a:t>
            </a:r>
            <a:r>
              <a:rPr lang="nb-NO" sz="1350" dirty="0" err="1" smtClean="0"/>
              <a:t>several</a:t>
            </a:r>
            <a:r>
              <a:rPr lang="nb-NO" sz="1350" dirty="0" smtClean="0"/>
              <a:t> </a:t>
            </a:r>
            <a:r>
              <a:rPr lang="nb-NO" sz="1350" dirty="0" err="1" smtClean="0"/>
              <a:t>authorities</a:t>
            </a:r>
            <a:r>
              <a:rPr lang="nb-NO" sz="1350" dirty="0" smtClean="0"/>
              <a:t> </a:t>
            </a:r>
            <a:r>
              <a:rPr lang="nb-NO" sz="1350" dirty="0" err="1" smtClean="0"/>
              <a:t>that</a:t>
            </a:r>
            <a:r>
              <a:rPr lang="nb-NO" sz="1350" dirty="0" smtClean="0"/>
              <a:t> have </a:t>
            </a:r>
            <a:r>
              <a:rPr lang="nb-NO" sz="1350" dirty="0" err="1" smtClean="0"/>
              <a:t>contributing</a:t>
            </a:r>
            <a:r>
              <a:rPr lang="nb-NO" sz="1350" dirty="0" smtClean="0"/>
              <a:t> data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nb-NO" sz="1350" dirty="0" err="1" smtClean="0"/>
              <a:t>Working</a:t>
            </a:r>
            <a:r>
              <a:rPr lang="nb-NO" sz="1350" dirty="0" smtClean="0"/>
              <a:t> in progress </a:t>
            </a:r>
            <a:r>
              <a:rPr lang="nb-NO" sz="1350" dirty="0" err="1" smtClean="0"/>
              <a:t>on</a:t>
            </a:r>
            <a:r>
              <a:rPr lang="nb-NO" sz="1350" dirty="0" smtClean="0"/>
              <a:t> </a:t>
            </a:r>
            <a:r>
              <a:rPr lang="nb-NO" sz="1350" dirty="0" err="1" smtClean="0"/>
              <a:t>creating</a:t>
            </a:r>
            <a:r>
              <a:rPr lang="nb-NO" sz="1350" dirty="0" smtClean="0"/>
              <a:t> a </a:t>
            </a:r>
            <a:r>
              <a:rPr lang="nb-NO" sz="1350" dirty="0" err="1" smtClean="0"/>
              <a:t>national</a:t>
            </a:r>
            <a:r>
              <a:rPr lang="nb-NO" sz="1350" dirty="0" smtClean="0"/>
              <a:t> «</a:t>
            </a:r>
            <a:r>
              <a:rPr lang="nb-NO" sz="1350" dirty="0" err="1" smtClean="0"/>
              <a:t>Harbour</a:t>
            </a:r>
            <a:r>
              <a:rPr lang="nb-NO" sz="1350" dirty="0" smtClean="0"/>
              <a:t>-standard» to </a:t>
            </a:r>
            <a:r>
              <a:rPr lang="nb-NO" sz="1350" dirty="0" err="1" smtClean="0"/>
              <a:t>allow</a:t>
            </a:r>
            <a:r>
              <a:rPr lang="nb-NO" sz="1350" dirty="0" smtClean="0"/>
              <a:t> all </a:t>
            </a:r>
            <a:r>
              <a:rPr lang="nb-NO" sz="1350" dirty="0" err="1" smtClean="0"/>
              <a:t>Harbour</a:t>
            </a:r>
            <a:r>
              <a:rPr lang="nb-NO" sz="1350" dirty="0" smtClean="0"/>
              <a:t> </a:t>
            </a:r>
            <a:r>
              <a:rPr lang="nb-NO" sz="1350" dirty="0" err="1" smtClean="0"/>
              <a:t>autorities</a:t>
            </a:r>
            <a:r>
              <a:rPr lang="nb-NO" sz="1350" dirty="0" smtClean="0"/>
              <a:t> and </a:t>
            </a:r>
            <a:r>
              <a:rPr lang="nb-NO" sz="1350" dirty="0" err="1" smtClean="0"/>
              <a:t>Municipalities</a:t>
            </a:r>
            <a:r>
              <a:rPr lang="nb-NO" sz="1350" dirty="0" smtClean="0"/>
              <a:t> to </a:t>
            </a:r>
            <a:r>
              <a:rPr lang="nb-NO" sz="1350" dirty="0" err="1" smtClean="0"/>
              <a:t>deliver</a:t>
            </a:r>
            <a:r>
              <a:rPr lang="nb-NO" sz="1350" dirty="0" smtClean="0"/>
              <a:t> </a:t>
            </a:r>
            <a:r>
              <a:rPr lang="nb-NO" sz="1350" dirty="0" err="1" smtClean="0"/>
              <a:t>their</a:t>
            </a:r>
            <a:r>
              <a:rPr lang="nb-NO" sz="1350" dirty="0" smtClean="0"/>
              <a:t> data to </a:t>
            </a:r>
            <a:r>
              <a:rPr lang="nb-NO" sz="1350" dirty="0" err="1" smtClean="0"/>
              <a:t>Geonorge</a:t>
            </a:r>
            <a:r>
              <a:rPr lang="nb-NO" sz="1350" dirty="0" smtClean="0"/>
              <a:t>.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nb-NO" sz="1350" dirty="0" smtClean="0"/>
              <a:t>DNL </a:t>
            </a:r>
            <a:r>
              <a:rPr lang="nb-NO" sz="1350" dirty="0" err="1" smtClean="0"/>
              <a:t>will</a:t>
            </a:r>
            <a:r>
              <a:rPr lang="nb-NO" sz="1350" dirty="0" smtClean="0"/>
              <a:t> </a:t>
            </a:r>
            <a:r>
              <a:rPr lang="nb-NO" sz="1350" dirty="0" err="1" smtClean="0"/>
              <a:t>the</a:t>
            </a:r>
            <a:r>
              <a:rPr lang="nb-NO" sz="1350" dirty="0" smtClean="0"/>
              <a:t> </a:t>
            </a:r>
            <a:r>
              <a:rPr lang="nb-NO" sz="1350" dirty="0" err="1" smtClean="0"/>
              <a:t>harvest</a:t>
            </a:r>
            <a:r>
              <a:rPr lang="nb-NO" sz="1350" dirty="0" smtClean="0"/>
              <a:t> </a:t>
            </a:r>
            <a:r>
              <a:rPr lang="nb-NO" sz="1350" dirty="0" err="1" smtClean="0"/>
              <a:t>the</a:t>
            </a:r>
            <a:r>
              <a:rPr lang="nb-NO" sz="1350" dirty="0" smtClean="0"/>
              <a:t> data from </a:t>
            </a:r>
            <a:r>
              <a:rPr lang="nb-NO" sz="1350" dirty="0" err="1" smtClean="0"/>
              <a:t>here</a:t>
            </a:r>
            <a:r>
              <a:rPr lang="nb-NO" sz="1350" dirty="0" smtClean="0"/>
              <a:t> and </a:t>
            </a:r>
            <a:r>
              <a:rPr lang="nb-NO" sz="1350" dirty="0" err="1" smtClean="0"/>
              <a:t>implement</a:t>
            </a:r>
            <a:r>
              <a:rPr lang="nb-NO" sz="1350" dirty="0" smtClean="0"/>
              <a:t> it in </a:t>
            </a:r>
            <a:r>
              <a:rPr lang="nb-NO" sz="1350" dirty="0" err="1" smtClean="0"/>
              <a:t>the</a:t>
            </a:r>
            <a:r>
              <a:rPr lang="nb-NO" sz="1350" dirty="0" smtClean="0"/>
              <a:t> </a:t>
            </a:r>
            <a:r>
              <a:rPr lang="nb-NO" sz="1350" dirty="0" err="1" smtClean="0"/>
              <a:t>solution</a:t>
            </a:r>
            <a:endParaRPr lang="nb-NO" sz="1350" dirty="0" smtClean="0"/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nb-NO" sz="1350" dirty="0" smtClean="0"/>
              <a:t>The «harvesting» has </a:t>
            </a:r>
            <a:r>
              <a:rPr lang="nb-NO" sz="1350" dirty="0" err="1" smtClean="0"/>
              <a:t>focus</a:t>
            </a:r>
            <a:r>
              <a:rPr lang="nb-NO" sz="1350" dirty="0" smtClean="0"/>
              <a:t> </a:t>
            </a:r>
            <a:r>
              <a:rPr lang="nb-NO" sz="1350" dirty="0" err="1" smtClean="0"/>
              <a:t>on</a:t>
            </a:r>
            <a:r>
              <a:rPr lang="nb-NO" sz="1350" dirty="0" smtClean="0"/>
              <a:t> </a:t>
            </a:r>
            <a:r>
              <a:rPr lang="nb-NO" sz="1350" dirty="0" err="1" smtClean="0"/>
              <a:t>automated</a:t>
            </a:r>
            <a:r>
              <a:rPr lang="nb-NO" sz="1350" dirty="0" smtClean="0"/>
              <a:t> </a:t>
            </a:r>
            <a:r>
              <a:rPr lang="nb-NO" sz="1350" dirty="0" err="1" smtClean="0"/>
              <a:t>processes</a:t>
            </a:r>
            <a:r>
              <a:rPr lang="nb-NO" sz="1350" dirty="0" smtClean="0"/>
              <a:t> as far as </a:t>
            </a:r>
            <a:r>
              <a:rPr lang="nb-NO" sz="1350" dirty="0" err="1" smtClean="0"/>
              <a:t>possible,but</a:t>
            </a:r>
            <a:r>
              <a:rPr lang="nb-NO" sz="1350" dirty="0" smtClean="0"/>
              <a:t> a </a:t>
            </a:r>
            <a:r>
              <a:rPr lang="nb-NO" sz="1350" dirty="0" err="1" smtClean="0"/>
              <a:t>certain</a:t>
            </a:r>
            <a:r>
              <a:rPr lang="nb-NO" sz="1350" dirty="0" smtClean="0"/>
              <a:t> </a:t>
            </a:r>
            <a:r>
              <a:rPr lang="nb-NO" sz="1350" dirty="0" err="1" smtClean="0"/>
              <a:t>level</a:t>
            </a:r>
            <a:r>
              <a:rPr lang="nb-NO" sz="1350" dirty="0" smtClean="0"/>
              <a:t> </a:t>
            </a:r>
            <a:r>
              <a:rPr lang="nb-NO" sz="1350" dirty="0" err="1" smtClean="0"/>
              <a:t>of</a:t>
            </a:r>
            <a:r>
              <a:rPr lang="nb-NO" sz="1350" dirty="0" smtClean="0"/>
              <a:t> </a:t>
            </a:r>
            <a:r>
              <a:rPr lang="nb-NO" sz="1350" dirty="0" err="1" smtClean="0"/>
              <a:t>editorial</a:t>
            </a:r>
            <a:r>
              <a:rPr lang="nb-NO" sz="1350" dirty="0" smtClean="0"/>
              <a:t> </a:t>
            </a:r>
            <a:r>
              <a:rPr lang="nb-NO" sz="1350" dirty="0" err="1" smtClean="0"/>
              <a:t>approvment</a:t>
            </a:r>
            <a:r>
              <a:rPr lang="nb-NO" sz="1350" dirty="0" smtClean="0"/>
              <a:t> must </a:t>
            </a:r>
            <a:r>
              <a:rPr lang="nb-NO" sz="1350" dirty="0" err="1" smtClean="0"/>
              <a:t>exist</a:t>
            </a:r>
            <a:r>
              <a:rPr lang="nb-NO" sz="1350" dirty="0" smtClean="0"/>
              <a:t>.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endParaRPr lang="nb-NO" sz="1350" dirty="0" smtClean="0"/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nb-NO" sz="1350" dirty="0" err="1" smtClean="0"/>
              <a:t>Besides</a:t>
            </a:r>
            <a:r>
              <a:rPr lang="nb-NO" sz="1350" dirty="0" smtClean="0"/>
              <a:t> data from </a:t>
            </a:r>
            <a:r>
              <a:rPr lang="nb-NO" sz="1350" dirty="0" err="1" smtClean="0"/>
              <a:t>Geonorge</a:t>
            </a:r>
            <a:r>
              <a:rPr lang="nb-NO" sz="1350" dirty="0" smtClean="0"/>
              <a:t>, </a:t>
            </a:r>
            <a:r>
              <a:rPr lang="nb-NO" sz="1350" dirty="0" err="1" smtClean="0"/>
              <a:t>several</a:t>
            </a:r>
            <a:r>
              <a:rPr lang="nb-NO" sz="1350" dirty="0" smtClean="0"/>
              <a:t> </a:t>
            </a:r>
            <a:r>
              <a:rPr lang="nb-NO" sz="1350" dirty="0" err="1" smtClean="0"/>
              <a:t>API’s</a:t>
            </a:r>
            <a:r>
              <a:rPr lang="nb-NO" sz="1350" dirty="0" smtClean="0"/>
              <a:t> </a:t>
            </a:r>
            <a:r>
              <a:rPr lang="nb-NO" sz="1350" dirty="0" err="1" smtClean="0"/>
              <a:t>will</a:t>
            </a:r>
            <a:r>
              <a:rPr lang="nb-NO" sz="1350" dirty="0" smtClean="0"/>
              <a:t> be </a:t>
            </a:r>
            <a:r>
              <a:rPr lang="nb-NO" sz="1350" dirty="0" err="1" smtClean="0"/>
              <a:t>connected</a:t>
            </a:r>
            <a:r>
              <a:rPr lang="nb-NO" sz="1350" dirty="0" smtClean="0"/>
              <a:t> to </a:t>
            </a:r>
            <a:r>
              <a:rPr lang="nb-NO" sz="1350" dirty="0" err="1" smtClean="0"/>
              <a:t>directly</a:t>
            </a:r>
            <a:r>
              <a:rPr lang="nb-NO" sz="1350" dirty="0" smtClean="0"/>
              <a:t> via </a:t>
            </a:r>
            <a:r>
              <a:rPr lang="nb-NO" sz="1350" dirty="0" err="1" smtClean="0"/>
              <a:t>the</a:t>
            </a:r>
            <a:r>
              <a:rPr lang="nb-NO" sz="1350" dirty="0" smtClean="0"/>
              <a:t> </a:t>
            </a:r>
            <a:r>
              <a:rPr lang="nb-NO" sz="1350" dirty="0" err="1" smtClean="0"/>
              <a:t>app</a:t>
            </a:r>
            <a:endParaRPr lang="nb-NO" sz="1350" dirty="0" smtClean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46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nb-NO" sz="1350" dirty="0" smtClean="0"/>
              <a:t>PRIMAR/</a:t>
            </a:r>
            <a:r>
              <a:rPr lang="nb-NO" sz="1350" dirty="0" err="1" smtClean="0"/>
              <a:t>Geonorge</a:t>
            </a:r>
            <a:r>
              <a:rPr lang="nb-NO" sz="1350" dirty="0" smtClean="0"/>
              <a:t> - data from DNL-database </a:t>
            </a:r>
            <a:r>
              <a:rPr lang="nb-NO" sz="1350" dirty="0" err="1" smtClean="0"/>
              <a:t>exported</a:t>
            </a:r>
            <a:r>
              <a:rPr lang="nb-NO" sz="1350" dirty="0" smtClean="0"/>
              <a:t> as a </a:t>
            </a:r>
            <a:r>
              <a:rPr lang="nb-NO" sz="1350" dirty="0" err="1" smtClean="0"/>
              <a:t>dataset</a:t>
            </a:r>
            <a:r>
              <a:rPr lang="nb-NO" sz="1350" dirty="0" smtClean="0"/>
              <a:t> to be </a:t>
            </a:r>
            <a:r>
              <a:rPr lang="nb-NO" sz="1350" dirty="0" err="1" smtClean="0"/>
              <a:t>distributed</a:t>
            </a:r>
            <a:r>
              <a:rPr lang="nb-NO" sz="1350" dirty="0" smtClean="0"/>
              <a:t> </a:t>
            </a:r>
            <a:r>
              <a:rPr lang="nb-NO" sz="1350" dirty="0" err="1" smtClean="0"/>
              <a:t>through</a:t>
            </a:r>
            <a:r>
              <a:rPr lang="nb-NO" sz="1350" dirty="0" smtClean="0"/>
              <a:t> </a:t>
            </a:r>
            <a:r>
              <a:rPr lang="nb-NO" sz="1350" dirty="0" err="1" smtClean="0"/>
              <a:t>these</a:t>
            </a:r>
            <a:r>
              <a:rPr lang="nb-NO" sz="1350" dirty="0" smtClean="0"/>
              <a:t> </a:t>
            </a:r>
            <a:r>
              <a:rPr lang="nb-NO" sz="1350" dirty="0" err="1" smtClean="0"/>
              <a:t>channels</a:t>
            </a:r>
            <a:r>
              <a:rPr lang="nb-NO" sz="1350" dirty="0" smtClean="0"/>
              <a:t>.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nb-NO" sz="1350" dirty="0" smtClean="0"/>
              <a:t>For PRIMAR </a:t>
            </a:r>
            <a:r>
              <a:rPr lang="nb-NO" sz="1350" dirty="0" err="1" smtClean="0"/>
              <a:t>the</a:t>
            </a:r>
            <a:r>
              <a:rPr lang="nb-NO" sz="1350" dirty="0" smtClean="0"/>
              <a:t> </a:t>
            </a:r>
            <a:r>
              <a:rPr lang="nb-NO" sz="1350" dirty="0" err="1" smtClean="0"/>
              <a:t>datamodel</a:t>
            </a:r>
            <a:r>
              <a:rPr lang="nb-NO" sz="1350" dirty="0" smtClean="0"/>
              <a:t> and </a:t>
            </a:r>
            <a:r>
              <a:rPr lang="nb-NO" sz="1350" dirty="0" err="1" smtClean="0"/>
              <a:t>deliveries</a:t>
            </a:r>
            <a:r>
              <a:rPr lang="nb-NO" sz="1350" dirty="0" smtClean="0"/>
              <a:t> </a:t>
            </a:r>
            <a:r>
              <a:rPr lang="nb-NO" sz="1350" dirty="0" err="1" smtClean="0"/>
              <a:t>should</a:t>
            </a:r>
            <a:r>
              <a:rPr lang="nb-NO" sz="1350" dirty="0" smtClean="0"/>
              <a:t> </a:t>
            </a:r>
            <a:r>
              <a:rPr lang="nb-NO" sz="1350" dirty="0" err="1" smtClean="0"/>
              <a:t>comply</a:t>
            </a:r>
            <a:r>
              <a:rPr lang="nb-NO" sz="1350" dirty="0" smtClean="0"/>
              <a:t> </a:t>
            </a:r>
            <a:r>
              <a:rPr lang="nb-NO" sz="1350" dirty="0" err="1" smtClean="0"/>
              <a:t>with</a:t>
            </a:r>
            <a:r>
              <a:rPr lang="nb-NO" sz="1350" dirty="0" smtClean="0"/>
              <a:t> S-12x-model as </a:t>
            </a:r>
            <a:r>
              <a:rPr lang="nb-NO" sz="1350" dirty="0" err="1" smtClean="0"/>
              <a:t>they</a:t>
            </a:r>
            <a:r>
              <a:rPr lang="nb-NO" sz="1350" dirty="0" smtClean="0"/>
              <a:t> </a:t>
            </a:r>
            <a:r>
              <a:rPr lang="nb-NO" sz="1350" dirty="0" err="1" smtClean="0"/>
              <a:t>get</a:t>
            </a:r>
            <a:r>
              <a:rPr lang="nb-NO" sz="1350" dirty="0" smtClean="0"/>
              <a:t> </a:t>
            </a:r>
            <a:r>
              <a:rPr lang="nb-NO" sz="1350" dirty="0" err="1" smtClean="0"/>
              <a:t>established</a:t>
            </a:r>
            <a:r>
              <a:rPr lang="nb-NO" sz="1350" dirty="0" smtClean="0"/>
              <a:t>. 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nb-NO" sz="1350" dirty="0" smtClean="0"/>
              <a:t>For </a:t>
            </a:r>
            <a:r>
              <a:rPr lang="nb-NO" sz="1350" dirty="0" err="1" smtClean="0"/>
              <a:t>Geonorge</a:t>
            </a:r>
            <a:r>
              <a:rPr lang="nb-NO" sz="1350" dirty="0" smtClean="0"/>
              <a:t> </a:t>
            </a:r>
            <a:r>
              <a:rPr lang="nb-NO" sz="1350" dirty="0" err="1" smtClean="0"/>
              <a:t>the</a:t>
            </a:r>
            <a:r>
              <a:rPr lang="nb-NO" sz="1350" dirty="0" smtClean="0"/>
              <a:t> </a:t>
            </a:r>
            <a:r>
              <a:rPr lang="nb-NO" sz="1350" dirty="0" err="1" smtClean="0"/>
              <a:t>datamodel</a:t>
            </a:r>
            <a:r>
              <a:rPr lang="nb-NO" sz="1350" dirty="0" smtClean="0"/>
              <a:t> and </a:t>
            </a:r>
            <a:r>
              <a:rPr lang="nb-NO" sz="1350" dirty="0" err="1" smtClean="0"/>
              <a:t>delivieries</a:t>
            </a:r>
            <a:r>
              <a:rPr lang="nb-NO" sz="1350" dirty="0" smtClean="0"/>
              <a:t> must </a:t>
            </a:r>
            <a:r>
              <a:rPr lang="nb-NO" sz="1350" dirty="0" err="1" smtClean="0"/>
              <a:t>comply</a:t>
            </a:r>
            <a:r>
              <a:rPr lang="nb-NO" sz="1350" dirty="0" smtClean="0"/>
              <a:t> </a:t>
            </a:r>
            <a:r>
              <a:rPr lang="nb-NO" sz="1350" dirty="0" err="1" smtClean="0"/>
              <a:t>with</a:t>
            </a:r>
            <a:r>
              <a:rPr lang="nb-NO" sz="1350" dirty="0" smtClean="0"/>
              <a:t> </a:t>
            </a:r>
            <a:r>
              <a:rPr lang="nb-NO" sz="1350" dirty="0" err="1" smtClean="0"/>
              <a:t>the</a:t>
            </a:r>
            <a:r>
              <a:rPr lang="nb-NO" sz="1350" dirty="0" smtClean="0"/>
              <a:t> </a:t>
            </a:r>
            <a:r>
              <a:rPr lang="nb-NO" sz="1350" dirty="0" err="1" smtClean="0"/>
              <a:t>national</a:t>
            </a:r>
            <a:r>
              <a:rPr lang="nb-NO" sz="1350" dirty="0" smtClean="0"/>
              <a:t> «</a:t>
            </a:r>
            <a:r>
              <a:rPr lang="nb-NO" sz="1350" dirty="0" err="1" smtClean="0"/>
              <a:t>Harbour-model</a:t>
            </a:r>
            <a:r>
              <a:rPr lang="nb-NO" sz="1350" dirty="0" smtClean="0"/>
              <a:t>» </a:t>
            </a:r>
            <a:r>
              <a:rPr lang="nb-NO" sz="1350" dirty="0" err="1" smtClean="0"/>
              <a:t>that</a:t>
            </a:r>
            <a:r>
              <a:rPr lang="nb-NO" sz="1350" dirty="0" smtClean="0"/>
              <a:t> is </a:t>
            </a:r>
            <a:r>
              <a:rPr lang="nb-NO" sz="1350" dirty="0" err="1" smtClean="0"/>
              <a:t>work</a:t>
            </a:r>
            <a:r>
              <a:rPr lang="nb-NO" sz="1350" dirty="0" smtClean="0"/>
              <a:t>-in-progress.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endParaRPr lang="nb-NO" sz="1350" dirty="0" smtClean="0"/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nb-NO" sz="1350" dirty="0" err="1" smtClean="0"/>
              <a:t>Nessecary</a:t>
            </a:r>
            <a:r>
              <a:rPr lang="nb-NO" sz="1350" dirty="0" smtClean="0"/>
              <a:t> </a:t>
            </a:r>
            <a:r>
              <a:rPr lang="nb-NO" sz="1350" dirty="0" err="1" smtClean="0"/>
              <a:t>mapping</a:t>
            </a:r>
            <a:r>
              <a:rPr lang="nb-NO" sz="1350" dirty="0" smtClean="0"/>
              <a:t>/re-</a:t>
            </a:r>
            <a:r>
              <a:rPr lang="nb-NO" sz="1350" dirty="0" err="1" smtClean="0"/>
              <a:t>mapping</a:t>
            </a:r>
            <a:r>
              <a:rPr lang="nb-NO" sz="1350" dirty="0" smtClean="0"/>
              <a:t> is done </a:t>
            </a:r>
            <a:r>
              <a:rPr lang="nb-NO" sz="1350" dirty="0" err="1" smtClean="0"/>
              <a:t>with</a:t>
            </a:r>
            <a:r>
              <a:rPr lang="nb-NO" sz="1350" dirty="0" smtClean="0"/>
              <a:t> FME.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endParaRPr lang="nb-NO" sz="1350" dirty="0" smtClean="0"/>
          </a:p>
          <a:p>
            <a:pPr marL="900113" lvl="2" indent="-214313">
              <a:buFont typeface="Arial" panose="020B0604020202020204" pitchFamily="34" charset="0"/>
              <a:buChar char="•"/>
            </a:pPr>
            <a:endParaRPr lang="nb-NO" sz="1350" dirty="0" smtClean="0"/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nb-NO" sz="1350" dirty="0" smtClean="0"/>
              <a:t>For </a:t>
            </a:r>
            <a:r>
              <a:rPr lang="nb-NO" sz="1350" dirty="0" err="1" smtClean="0"/>
              <a:t>technical</a:t>
            </a:r>
            <a:r>
              <a:rPr lang="nb-NO" sz="1350" dirty="0" smtClean="0"/>
              <a:t> </a:t>
            </a:r>
            <a:r>
              <a:rPr lang="nb-NO" sz="1350" dirty="0" err="1" smtClean="0"/>
              <a:t>reasons</a:t>
            </a:r>
            <a:r>
              <a:rPr lang="nb-NO" sz="1350" dirty="0" smtClean="0"/>
              <a:t> </a:t>
            </a:r>
            <a:r>
              <a:rPr lang="nb-NO" sz="1350" dirty="0" err="1" smtClean="0"/>
              <a:t>the</a:t>
            </a:r>
            <a:r>
              <a:rPr lang="nb-NO" sz="1350" dirty="0" smtClean="0"/>
              <a:t> </a:t>
            </a:r>
            <a:r>
              <a:rPr lang="nb-NO" sz="1350" dirty="0" err="1" smtClean="0"/>
              <a:t>app</a:t>
            </a:r>
            <a:r>
              <a:rPr lang="nb-NO" sz="1350" dirty="0" smtClean="0"/>
              <a:t> </a:t>
            </a:r>
            <a:r>
              <a:rPr lang="nb-NO" sz="1350" dirty="0" err="1" smtClean="0"/>
              <a:t>will</a:t>
            </a:r>
            <a:r>
              <a:rPr lang="nb-NO" sz="1350" dirty="0" smtClean="0"/>
              <a:t> have an </a:t>
            </a:r>
            <a:r>
              <a:rPr lang="nb-NO" sz="1350" dirty="0" err="1" smtClean="0"/>
              <a:t>app-layer</a:t>
            </a:r>
            <a:r>
              <a:rPr lang="nb-NO" sz="1350" dirty="0" smtClean="0"/>
              <a:t> </a:t>
            </a:r>
            <a:r>
              <a:rPr lang="nb-NO" sz="1350" dirty="0" err="1" smtClean="0"/>
              <a:t>where</a:t>
            </a:r>
            <a:r>
              <a:rPr lang="nb-NO" sz="1350" dirty="0" smtClean="0"/>
              <a:t> </a:t>
            </a:r>
            <a:r>
              <a:rPr lang="nb-NO" sz="1350" dirty="0" err="1" smtClean="0"/>
              <a:t>the</a:t>
            </a:r>
            <a:r>
              <a:rPr lang="nb-NO" sz="1350" dirty="0" smtClean="0"/>
              <a:t> different data is </a:t>
            </a:r>
            <a:r>
              <a:rPr lang="nb-NO" sz="1350" dirty="0" err="1" smtClean="0"/>
              <a:t>compiled</a:t>
            </a:r>
            <a:r>
              <a:rPr lang="nb-NO" sz="1350" dirty="0" smtClean="0"/>
              <a:t> </a:t>
            </a:r>
            <a:r>
              <a:rPr lang="nb-NO" sz="1350" dirty="0" err="1" smtClean="0"/>
              <a:t>before</a:t>
            </a:r>
            <a:r>
              <a:rPr lang="nb-NO" sz="1350" dirty="0" smtClean="0"/>
              <a:t> it is </a:t>
            </a:r>
            <a:r>
              <a:rPr lang="nb-NO" sz="1350" dirty="0" err="1" smtClean="0"/>
              <a:t>distributed</a:t>
            </a:r>
            <a:r>
              <a:rPr lang="nb-NO" sz="1350" dirty="0" smtClean="0"/>
              <a:t> to </a:t>
            </a:r>
            <a:r>
              <a:rPr lang="nb-NO" sz="1350" dirty="0" err="1" smtClean="0"/>
              <a:t>the</a:t>
            </a:r>
            <a:r>
              <a:rPr lang="nb-NO" sz="1350" dirty="0" smtClean="0"/>
              <a:t> </a:t>
            </a:r>
            <a:r>
              <a:rPr lang="nb-NO" sz="1350" dirty="0" err="1" smtClean="0"/>
              <a:t>app</a:t>
            </a:r>
            <a:r>
              <a:rPr lang="nb-NO" sz="1350" dirty="0" smtClean="0"/>
              <a:t> </a:t>
            </a:r>
            <a:r>
              <a:rPr lang="nb-NO" sz="1350" dirty="0" err="1" smtClean="0"/>
              <a:t>itself</a:t>
            </a:r>
            <a:r>
              <a:rPr lang="nb-NO" sz="1350" dirty="0" smtClean="0"/>
              <a:t>.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nb-NO" sz="1350" dirty="0" smtClean="0"/>
              <a:t>Distribution to </a:t>
            </a:r>
            <a:r>
              <a:rPr lang="nb-NO" sz="1350" dirty="0" err="1" smtClean="0"/>
              <a:t>the</a:t>
            </a:r>
            <a:r>
              <a:rPr lang="nb-NO" sz="1350" dirty="0" smtClean="0"/>
              <a:t> </a:t>
            </a:r>
            <a:r>
              <a:rPr lang="nb-NO" sz="1350" dirty="0" err="1" smtClean="0"/>
              <a:t>app-layer</a:t>
            </a:r>
            <a:r>
              <a:rPr lang="nb-NO" sz="1350" dirty="0" smtClean="0"/>
              <a:t> is </a:t>
            </a:r>
            <a:r>
              <a:rPr lang="nb-NO" sz="1350" dirty="0" err="1" smtClean="0"/>
              <a:t>performed</a:t>
            </a:r>
            <a:r>
              <a:rPr lang="nb-NO" sz="1350" dirty="0" smtClean="0"/>
              <a:t> in </a:t>
            </a:r>
            <a:r>
              <a:rPr lang="nb-NO" sz="1350" dirty="0" err="1" smtClean="0"/>
              <a:t>several</a:t>
            </a:r>
            <a:r>
              <a:rPr lang="nb-NO" sz="1350" dirty="0" smtClean="0"/>
              <a:t> </a:t>
            </a:r>
            <a:r>
              <a:rPr lang="nb-NO" sz="1350" dirty="0" err="1" smtClean="0"/>
              <a:t>ways</a:t>
            </a:r>
            <a:endParaRPr lang="nb-NO" sz="1350" dirty="0" smtClean="0"/>
          </a:p>
          <a:p>
            <a:pPr marL="1243013" lvl="3" indent="-214313">
              <a:buFont typeface="Arial" panose="020B0604020202020204" pitchFamily="34" charset="0"/>
              <a:buChar char="•"/>
            </a:pPr>
            <a:r>
              <a:rPr lang="nb-NO" sz="1350" dirty="0" err="1" smtClean="0"/>
              <a:t>Through</a:t>
            </a:r>
            <a:r>
              <a:rPr lang="nb-NO" sz="1350" dirty="0" smtClean="0"/>
              <a:t> CMS-API – </a:t>
            </a:r>
            <a:r>
              <a:rPr lang="nb-NO" sz="1350" dirty="0" err="1" smtClean="0"/>
              <a:t>read</a:t>
            </a:r>
            <a:r>
              <a:rPr lang="nb-NO" sz="1350" dirty="0" smtClean="0"/>
              <a:t> </a:t>
            </a:r>
            <a:r>
              <a:rPr lang="nb-NO" sz="1350" dirty="0" err="1" smtClean="0"/>
              <a:t>GeoJSON</a:t>
            </a:r>
            <a:r>
              <a:rPr lang="nb-NO" sz="1350" dirty="0" smtClean="0"/>
              <a:t> </a:t>
            </a:r>
            <a:r>
              <a:rPr lang="nb-NO" sz="1350" dirty="0" err="1" smtClean="0"/>
              <a:t>directly</a:t>
            </a:r>
            <a:r>
              <a:rPr lang="nb-NO" sz="1350" dirty="0" smtClean="0"/>
              <a:t> from DNL-DB</a:t>
            </a:r>
          </a:p>
          <a:p>
            <a:pPr marL="1243013" lvl="3" indent="-214313">
              <a:buFont typeface="Arial" panose="020B0604020202020204" pitchFamily="34" charset="0"/>
              <a:buChar char="•"/>
            </a:pPr>
            <a:r>
              <a:rPr lang="nb-NO" sz="1350" dirty="0" smtClean="0"/>
              <a:t>Data from DNL-db is </a:t>
            </a:r>
            <a:r>
              <a:rPr lang="nb-NO" sz="1350" dirty="0" err="1" smtClean="0"/>
              <a:t>integrated</a:t>
            </a:r>
            <a:r>
              <a:rPr lang="nb-NO" sz="1350" dirty="0" smtClean="0"/>
              <a:t> </a:t>
            </a:r>
            <a:r>
              <a:rPr lang="nb-NO" sz="1350" dirty="0" err="1" smtClean="0"/>
              <a:t>into</a:t>
            </a:r>
            <a:r>
              <a:rPr lang="nb-NO" sz="1350" dirty="0" smtClean="0"/>
              <a:t> </a:t>
            </a:r>
            <a:r>
              <a:rPr lang="nb-NO" sz="1350" dirty="0" err="1" smtClean="0"/>
              <a:t>the</a:t>
            </a:r>
            <a:r>
              <a:rPr lang="nb-NO" sz="1350" dirty="0" smtClean="0"/>
              <a:t> </a:t>
            </a:r>
            <a:r>
              <a:rPr lang="nb-NO" sz="1350" dirty="0" err="1" smtClean="0"/>
              <a:t>vectortiles</a:t>
            </a:r>
            <a:r>
              <a:rPr lang="nb-NO" sz="1350" dirty="0" smtClean="0"/>
              <a:t>-service</a:t>
            </a:r>
          </a:p>
          <a:p>
            <a:pPr marL="1243013" lvl="3" indent="-214313">
              <a:buFont typeface="Arial" panose="020B0604020202020204" pitchFamily="34" charset="0"/>
              <a:buChar char="•"/>
            </a:pPr>
            <a:r>
              <a:rPr lang="nb-NO" sz="1350" dirty="0" err="1" smtClean="0"/>
              <a:t>Additional</a:t>
            </a:r>
            <a:r>
              <a:rPr lang="nb-NO" sz="1350" dirty="0" smtClean="0"/>
              <a:t> </a:t>
            </a:r>
            <a:r>
              <a:rPr lang="nb-NO" sz="1350" dirty="0" err="1" smtClean="0"/>
              <a:t>layers</a:t>
            </a:r>
            <a:r>
              <a:rPr lang="nb-NO" sz="1350" dirty="0" smtClean="0"/>
              <a:t> as </a:t>
            </a:r>
            <a:r>
              <a:rPr lang="nb-NO" sz="1350" dirty="0" err="1" smtClean="0"/>
              <a:t>GeoJSON</a:t>
            </a:r>
            <a:r>
              <a:rPr lang="nb-NO" sz="1350" dirty="0" smtClean="0"/>
              <a:t>-files </a:t>
            </a:r>
            <a:r>
              <a:rPr lang="nb-NO" sz="1350" dirty="0" err="1" smtClean="0"/>
              <a:t>if</a:t>
            </a:r>
            <a:r>
              <a:rPr lang="nb-NO" sz="1350" dirty="0" smtClean="0"/>
              <a:t> </a:t>
            </a:r>
            <a:r>
              <a:rPr lang="nb-NO" sz="1350" dirty="0" err="1" smtClean="0"/>
              <a:t>needed</a:t>
            </a:r>
            <a:r>
              <a:rPr lang="nb-NO" sz="1350" dirty="0" smtClean="0"/>
              <a:t>.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endParaRPr lang="nb-NO" sz="1350" dirty="0" smtClean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9541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nb-NO" sz="1050" dirty="0" err="1" smtClean="0"/>
              <a:t>Directus</a:t>
            </a:r>
            <a:r>
              <a:rPr lang="nb-NO" sz="1050" dirty="0" smtClean="0"/>
              <a:t> is an </a:t>
            </a:r>
            <a:r>
              <a:rPr lang="nb-NO" sz="1050" dirty="0" err="1" smtClean="0"/>
              <a:t>opensource</a:t>
            </a:r>
            <a:r>
              <a:rPr lang="nb-NO" sz="1050" dirty="0" smtClean="0"/>
              <a:t> </a:t>
            </a:r>
            <a:r>
              <a:rPr lang="nb-NO" sz="1050" dirty="0" err="1" smtClean="0"/>
              <a:t>headless</a:t>
            </a:r>
            <a:r>
              <a:rPr lang="nb-NO" sz="1050" dirty="0" smtClean="0"/>
              <a:t> Content Management System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en-US" sz="1050" dirty="0" smtClean="0"/>
              <a:t>A </a:t>
            </a:r>
            <a:r>
              <a:rPr lang="en-US" sz="1050" i="1" dirty="0" smtClean="0"/>
              <a:t>headless</a:t>
            </a:r>
            <a:r>
              <a:rPr lang="en-US" sz="1050" dirty="0" smtClean="0"/>
              <a:t> CMS has its front-end component (the head) removed, and what remains is a backend delivering content via an API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en-US" sz="1050" dirty="0" smtClean="0"/>
              <a:t>This makes the content independent of how it is displayed or used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nb-NO" sz="1050" dirty="0" err="1" smtClean="0"/>
              <a:t>Uses</a:t>
            </a:r>
            <a:r>
              <a:rPr lang="nb-NO" sz="1050" dirty="0" smtClean="0"/>
              <a:t> a MySQL database in </a:t>
            </a:r>
            <a:r>
              <a:rPr lang="nb-NO" sz="1050" dirty="0" err="1" smtClean="0"/>
              <a:t>bottom</a:t>
            </a:r>
            <a:r>
              <a:rPr lang="nb-NO" sz="1050" dirty="0" smtClean="0"/>
              <a:t>.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nb-NO" sz="1050" dirty="0" err="1" smtClean="0"/>
              <a:t>Highly</a:t>
            </a:r>
            <a:r>
              <a:rPr lang="nb-NO" sz="1050" dirty="0" smtClean="0"/>
              <a:t> </a:t>
            </a:r>
            <a:r>
              <a:rPr lang="nb-NO" sz="1050" dirty="0" err="1" smtClean="0"/>
              <a:t>configurable</a:t>
            </a:r>
            <a:r>
              <a:rPr lang="nb-NO" sz="1050" dirty="0" smtClean="0"/>
              <a:t> </a:t>
            </a:r>
            <a:r>
              <a:rPr lang="nb-NO" sz="1050" dirty="0" err="1" smtClean="0"/>
              <a:t>user</a:t>
            </a:r>
            <a:r>
              <a:rPr lang="nb-NO" sz="1050" dirty="0" smtClean="0"/>
              <a:t> </a:t>
            </a:r>
            <a:r>
              <a:rPr lang="nb-NO" sz="1050" dirty="0" err="1" smtClean="0"/>
              <a:t>interface</a:t>
            </a:r>
            <a:endParaRPr lang="nb-NO" sz="1050" dirty="0" smtClean="0"/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nb-NO" sz="1050" dirty="0" smtClean="0"/>
              <a:t>Supports </a:t>
            </a:r>
            <a:r>
              <a:rPr lang="nb-NO" sz="1050" dirty="0" err="1" smtClean="0"/>
              <a:t>users</a:t>
            </a:r>
            <a:r>
              <a:rPr lang="nb-NO" sz="1050" dirty="0" smtClean="0"/>
              <a:t>/</a:t>
            </a:r>
            <a:r>
              <a:rPr lang="nb-NO" sz="1050" dirty="0" err="1" smtClean="0"/>
              <a:t>roles</a:t>
            </a:r>
            <a:endParaRPr lang="nb-NO" sz="1050" dirty="0" smtClean="0"/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nb-NO" sz="1050" dirty="0" smtClean="0"/>
              <a:t>Logging </a:t>
            </a:r>
            <a:r>
              <a:rPr lang="nb-NO" sz="1050" dirty="0" err="1" smtClean="0"/>
              <a:t>of</a:t>
            </a:r>
            <a:r>
              <a:rPr lang="nb-NO" sz="1050" dirty="0" smtClean="0"/>
              <a:t> </a:t>
            </a:r>
            <a:r>
              <a:rPr lang="nb-NO" sz="1050" dirty="0" err="1" smtClean="0"/>
              <a:t>changes</a:t>
            </a:r>
            <a:r>
              <a:rPr lang="nb-NO" sz="1050" dirty="0" smtClean="0"/>
              <a:t> </a:t>
            </a:r>
            <a:r>
              <a:rPr lang="nb-NO" sz="1050" dirty="0" err="1" smtClean="0"/>
              <a:t>made</a:t>
            </a:r>
            <a:endParaRPr lang="nb-NO" sz="1050" dirty="0" smtClean="0"/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nb-NO" sz="1050" dirty="0" smtClean="0"/>
              <a:t>Has </a:t>
            </a:r>
            <a:r>
              <a:rPr lang="nb-NO" sz="1050" dirty="0" err="1" smtClean="0"/>
              <a:t>its</a:t>
            </a:r>
            <a:r>
              <a:rPr lang="nb-NO" sz="1050" dirty="0" smtClean="0"/>
              <a:t> </a:t>
            </a:r>
            <a:r>
              <a:rPr lang="nb-NO" sz="1050" dirty="0" err="1" smtClean="0"/>
              <a:t>own</a:t>
            </a:r>
            <a:r>
              <a:rPr lang="nb-NO" sz="1050" dirty="0" smtClean="0"/>
              <a:t> API </a:t>
            </a:r>
            <a:r>
              <a:rPr lang="nb-NO" sz="1050" dirty="0" err="1" smtClean="0"/>
              <a:t>that</a:t>
            </a:r>
            <a:r>
              <a:rPr lang="nb-NO" sz="1050" dirty="0" smtClean="0"/>
              <a:t> </a:t>
            </a:r>
            <a:r>
              <a:rPr lang="nb-NO" sz="1050" dirty="0" err="1" smtClean="0"/>
              <a:t>allows</a:t>
            </a:r>
            <a:r>
              <a:rPr lang="nb-NO" sz="1050" dirty="0" smtClean="0"/>
              <a:t> </a:t>
            </a:r>
            <a:r>
              <a:rPr lang="nb-NO" sz="1050" dirty="0" err="1" smtClean="0"/>
              <a:t>access</a:t>
            </a:r>
            <a:r>
              <a:rPr lang="nb-NO" sz="1050" dirty="0" smtClean="0"/>
              <a:t> to </a:t>
            </a:r>
            <a:r>
              <a:rPr lang="nb-NO" sz="1050" dirty="0" err="1" smtClean="0"/>
              <a:t>the</a:t>
            </a:r>
            <a:r>
              <a:rPr lang="nb-NO" sz="1050" dirty="0" smtClean="0"/>
              <a:t> </a:t>
            </a:r>
            <a:r>
              <a:rPr lang="nb-NO" sz="1050" dirty="0" err="1" smtClean="0"/>
              <a:t>content</a:t>
            </a:r>
            <a:r>
              <a:rPr lang="nb-NO" sz="1050" dirty="0" smtClean="0"/>
              <a:t>.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endParaRPr lang="nb-NO" sz="1050" dirty="0" smtClean="0"/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nb-NO" sz="1050" dirty="0" smtClean="0"/>
              <a:t>Will be used for </a:t>
            </a:r>
            <a:r>
              <a:rPr lang="nb-NO" sz="1050" dirty="0" err="1" smtClean="0"/>
              <a:t>managing</a:t>
            </a:r>
            <a:r>
              <a:rPr lang="nb-NO" sz="1050" dirty="0" smtClean="0"/>
              <a:t> all </a:t>
            </a:r>
            <a:r>
              <a:rPr lang="nb-NO" sz="1050" dirty="0" err="1" smtClean="0"/>
              <a:t>editorial</a:t>
            </a:r>
            <a:r>
              <a:rPr lang="nb-NO" sz="1050" dirty="0" smtClean="0"/>
              <a:t> </a:t>
            </a:r>
            <a:r>
              <a:rPr lang="nb-NO" sz="1050" dirty="0" err="1" smtClean="0"/>
              <a:t>content</a:t>
            </a:r>
            <a:r>
              <a:rPr lang="nb-NO" sz="1050" dirty="0" smtClean="0"/>
              <a:t> in DNL.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nb-NO" sz="1050" dirty="0" err="1" smtClean="0"/>
              <a:t>Can</a:t>
            </a:r>
            <a:r>
              <a:rPr lang="nb-NO" sz="1050" dirty="0" smtClean="0"/>
              <a:t> </a:t>
            </a:r>
            <a:r>
              <a:rPr lang="nb-NO" sz="1050" dirty="0" err="1" smtClean="0"/>
              <a:t>also</a:t>
            </a:r>
            <a:r>
              <a:rPr lang="nb-NO" sz="1050" dirty="0" smtClean="0"/>
              <a:t> be </a:t>
            </a:r>
            <a:r>
              <a:rPr lang="nb-NO" sz="1050" dirty="0" err="1" smtClean="0"/>
              <a:t>setup</a:t>
            </a:r>
            <a:r>
              <a:rPr lang="nb-NO" sz="1050" dirty="0" smtClean="0"/>
              <a:t> to </a:t>
            </a:r>
            <a:r>
              <a:rPr lang="nb-NO" sz="1050" dirty="0" err="1" smtClean="0"/>
              <a:t>allow</a:t>
            </a:r>
            <a:r>
              <a:rPr lang="nb-NO" sz="1050" dirty="0" smtClean="0"/>
              <a:t> </a:t>
            </a:r>
            <a:r>
              <a:rPr lang="nb-NO" sz="1050" dirty="0" err="1" smtClean="0"/>
              <a:t>external</a:t>
            </a:r>
            <a:r>
              <a:rPr lang="nb-NO" sz="1050" dirty="0" smtClean="0"/>
              <a:t> </a:t>
            </a:r>
            <a:r>
              <a:rPr lang="nb-NO" sz="1050" dirty="0" err="1" smtClean="0"/>
              <a:t>users</a:t>
            </a:r>
            <a:r>
              <a:rPr lang="nb-NO" sz="1050" dirty="0" smtClean="0"/>
              <a:t> to register and </a:t>
            </a:r>
            <a:r>
              <a:rPr lang="nb-NO" sz="1050" dirty="0" err="1" smtClean="0"/>
              <a:t>maintain</a:t>
            </a:r>
            <a:r>
              <a:rPr lang="nb-NO" sz="1050" dirty="0" smtClean="0"/>
              <a:t> </a:t>
            </a:r>
            <a:r>
              <a:rPr lang="nb-NO" sz="1050" dirty="0" err="1" smtClean="0"/>
              <a:t>their</a:t>
            </a:r>
            <a:r>
              <a:rPr lang="nb-NO" sz="1050" dirty="0" smtClean="0"/>
              <a:t> data</a:t>
            </a:r>
          </a:p>
          <a:p>
            <a:endParaRPr lang="nb-NO" sz="1600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66357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 smtClean="0">
                <a:effectLst/>
                <a:latin typeface="+mn-lt"/>
              </a:rPr>
              <a:t>We have established a good cooperation with the Norwegian Maritime </a:t>
            </a:r>
            <a:r>
              <a:rPr lang="en-US" sz="1200" b="0" dirty="0" err="1" smtClean="0">
                <a:effectLst/>
                <a:latin typeface="+mn-lt"/>
              </a:rPr>
              <a:t>Aurhority</a:t>
            </a:r>
            <a:r>
              <a:rPr lang="en-US" sz="1200" b="0" dirty="0" smtClean="0">
                <a:effectLst/>
                <a:latin typeface="+mn-lt"/>
              </a:rPr>
              <a:t>. </a:t>
            </a:r>
            <a:br>
              <a:rPr lang="en-US" sz="1200" b="0" dirty="0" smtClean="0">
                <a:effectLst/>
                <a:latin typeface="+mn-lt"/>
              </a:rPr>
            </a:br>
            <a:r>
              <a:rPr lang="en-US" sz="1200" b="0" dirty="0" smtClean="0">
                <a:effectLst/>
                <a:latin typeface="+mn-lt"/>
              </a:rPr>
              <a:t>We have received some guidelines about what we need to do, to get the contents approved for sailing.</a:t>
            </a:r>
            <a:br>
              <a:rPr lang="en-US" sz="1200" b="0" dirty="0" smtClean="0">
                <a:effectLst/>
                <a:latin typeface="+mn-lt"/>
              </a:rPr>
            </a:br>
            <a:r>
              <a:rPr lang="en-US" sz="1200" b="0" dirty="0" smtClean="0">
                <a:effectLst/>
                <a:latin typeface="+mn-lt"/>
              </a:rPr>
              <a:t/>
            </a:r>
            <a:br>
              <a:rPr lang="en-US" sz="1200" b="0" dirty="0" smtClean="0">
                <a:effectLst/>
                <a:latin typeface="+mn-lt"/>
              </a:rPr>
            </a:br>
            <a:r>
              <a:rPr lang="en-US" sz="1200" b="0" dirty="0" smtClean="0">
                <a:effectLst/>
                <a:latin typeface="+mn-lt"/>
              </a:rPr>
              <a:t>1. How to get the application approved</a:t>
            </a:r>
            <a:br>
              <a:rPr lang="en-US" sz="1200" b="0" dirty="0" smtClean="0">
                <a:effectLst/>
                <a:latin typeface="+mn-lt"/>
              </a:rPr>
            </a:br>
            <a:r>
              <a:rPr lang="en-US" sz="1200" b="0" dirty="0" smtClean="0">
                <a:effectLst/>
                <a:latin typeface="+mn-lt"/>
              </a:rPr>
              <a:t>2. What to be approved</a:t>
            </a:r>
            <a:br>
              <a:rPr lang="en-US" sz="1200" b="0" dirty="0" smtClean="0">
                <a:effectLst/>
                <a:latin typeface="+mn-lt"/>
              </a:rPr>
            </a:br>
            <a:r>
              <a:rPr lang="en-US" sz="1200" b="0" dirty="0" smtClean="0">
                <a:effectLst/>
                <a:latin typeface="+mn-lt"/>
              </a:rPr>
              <a:t>3. Cooperation with NMA and NCA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93699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And last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but</a:t>
            </a:r>
            <a:r>
              <a:rPr lang="nb-NO" baseline="0" dirty="0" smtClean="0"/>
              <a:t> not </a:t>
            </a:r>
            <a:r>
              <a:rPr lang="nb-NO" baseline="0" dirty="0" err="1" smtClean="0"/>
              <a:t>least</a:t>
            </a:r>
            <a:r>
              <a:rPr lang="nb-NO" baseline="0" dirty="0" smtClean="0"/>
              <a:t>. </a:t>
            </a:r>
            <a:r>
              <a:rPr lang="nb-NO" baseline="0" dirty="0" err="1" smtClean="0"/>
              <a:t>Increasing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digitalization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also</a:t>
            </a:r>
            <a:r>
              <a:rPr lang="nb-NO" baseline="0" dirty="0" smtClean="0"/>
              <a:t> has a </a:t>
            </a:r>
            <a:r>
              <a:rPr lang="nb-NO" baseline="0" dirty="0" err="1" smtClean="0"/>
              <a:t>shadow</a:t>
            </a:r>
            <a:r>
              <a:rPr lang="nb-NO" baseline="0" dirty="0" smtClean="0"/>
              <a:t> side, </a:t>
            </a:r>
            <a:r>
              <a:rPr lang="nb-NO" baseline="0" dirty="0" err="1" smtClean="0"/>
              <a:t>such</a:t>
            </a:r>
            <a:r>
              <a:rPr lang="nb-NO" baseline="0" dirty="0" smtClean="0"/>
              <a:t> as cyber </a:t>
            </a:r>
            <a:r>
              <a:rPr lang="nb-NO" baseline="0" dirty="0" err="1" smtClean="0"/>
              <a:t>crime</a:t>
            </a:r>
            <a:r>
              <a:rPr lang="nb-NO" baseline="0" dirty="0" smtClean="0"/>
              <a:t>. </a:t>
            </a:r>
            <a:r>
              <a:rPr lang="nb-NO" baseline="0" dirty="0" err="1" smtClean="0"/>
              <a:t>However</a:t>
            </a:r>
            <a:r>
              <a:rPr lang="nb-NO" baseline="0" dirty="0" smtClean="0"/>
              <a:t>, in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future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digital maritime </a:t>
            </a:r>
            <a:r>
              <a:rPr lang="nb-NO" baseline="0" dirty="0" err="1" smtClean="0"/>
              <a:t>world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will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become</a:t>
            </a:r>
            <a:r>
              <a:rPr lang="nb-NO" baseline="0" dirty="0" smtClean="0"/>
              <a:t> less fragile </a:t>
            </a:r>
            <a:r>
              <a:rPr lang="nb-NO" baseline="0" dirty="0" err="1" smtClean="0"/>
              <a:t>against</a:t>
            </a:r>
            <a:r>
              <a:rPr lang="nb-NO" baseline="0" dirty="0" smtClean="0"/>
              <a:t> hacking.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learn</a:t>
            </a:r>
            <a:r>
              <a:rPr lang="nb-NO" baseline="0" dirty="0" smtClean="0"/>
              <a:t> a lot from </a:t>
            </a:r>
            <a:r>
              <a:rPr lang="nb-NO" baseline="0" dirty="0" err="1" smtClean="0"/>
              <a:t>other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sectors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such</a:t>
            </a:r>
            <a:r>
              <a:rPr lang="nb-NO" baseline="0" dirty="0" smtClean="0"/>
              <a:t> as </a:t>
            </a:r>
            <a:r>
              <a:rPr lang="nb-NO" baseline="0" dirty="0" err="1" smtClean="0"/>
              <a:t>financial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technological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industries</a:t>
            </a:r>
            <a:r>
              <a:rPr lang="nb-NO" baseline="0" dirty="0" smtClean="0"/>
              <a:t>.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will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continue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our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work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secure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use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digital systems, </a:t>
            </a:r>
            <a:r>
              <a:rPr lang="nb-NO" baseline="0" dirty="0" err="1" smtClean="0"/>
              <a:t>because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there</a:t>
            </a:r>
            <a:r>
              <a:rPr lang="nb-NO" baseline="0" dirty="0" smtClean="0"/>
              <a:t> is </a:t>
            </a:r>
            <a:r>
              <a:rPr lang="nb-NO" baseline="0" dirty="0" err="1" smtClean="0"/>
              <a:t>only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way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go</a:t>
            </a:r>
            <a:r>
              <a:rPr lang="nb-NO" baseline="0" dirty="0" smtClean="0"/>
              <a:t> – and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is forward. The </a:t>
            </a:r>
            <a:r>
              <a:rPr lang="nb-NO" baseline="0" dirty="0" err="1" smtClean="0"/>
              <a:t>use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paper</a:t>
            </a:r>
            <a:r>
              <a:rPr lang="nb-NO" baseline="0" dirty="0" smtClean="0"/>
              <a:t> is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past</a:t>
            </a:r>
            <a:r>
              <a:rPr lang="nb-NO" baseline="0" dirty="0" smtClean="0"/>
              <a:t>.  </a:t>
            </a:r>
          </a:p>
          <a:p>
            <a:r>
              <a:rPr lang="nb-NO" baseline="0" dirty="0" err="1" smtClean="0"/>
              <a:t>But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secure</a:t>
            </a:r>
            <a:r>
              <a:rPr lang="nb-NO" baseline="0" dirty="0" smtClean="0"/>
              <a:t> digital </a:t>
            </a:r>
            <a:r>
              <a:rPr lang="nb-NO" baseline="0" dirty="0" err="1" smtClean="0"/>
              <a:t>future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maritime transport must be </a:t>
            </a:r>
            <a:r>
              <a:rPr lang="nb-NO" baseline="0" dirty="0" err="1" smtClean="0"/>
              <a:t>balanced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coordinated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avoid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barriers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isolation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between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ships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distributors</a:t>
            </a:r>
            <a:r>
              <a:rPr lang="nb-NO" baseline="0" dirty="0" smtClean="0"/>
              <a:t>, port </a:t>
            </a:r>
            <a:r>
              <a:rPr lang="nb-NO" baseline="0" dirty="0" err="1" smtClean="0"/>
              <a:t>states</a:t>
            </a:r>
            <a:r>
              <a:rPr lang="nb-NO" baseline="0" dirty="0" smtClean="0"/>
              <a:t> and regions.   </a:t>
            </a:r>
            <a:endParaRPr lang="nb-NO" baseline="0" dirty="0" smtClean="0"/>
          </a:p>
          <a:p>
            <a:endParaRPr lang="nb-NO" baseline="0" dirty="0" smtClean="0"/>
          </a:p>
          <a:p>
            <a:endParaRPr lang="nb-NO" baseline="0" dirty="0" smtClean="0"/>
          </a:p>
          <a:p>
            <a:r>
              <a:rPr lang="en-US" dirty="0" smtClean="0"/>
              <a:t>SSL / TLS certificates are a simple and fast way to ensure the transmission of information over the Internet</a:t>
            </a:r>
          </a:p>
          <a:p>
            <a:endParaRPr lang="en-US" dirty="0" smtClean="0"/>
          </a:p>
          <a:p>
            <a:r>
              <a:rPr lang="en-US" dirty="0" smtClean="0"/>
              <a:t>There have also been discovered weaknesses and errors in the Secure Sockets Layer (SSL) protocol, which has resulted in new versions and eventually renaming, Transport Layer Security (TLS)</a:t>
            </a:r>
          </a:p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8EF37-498C-4F84-A39B-25665C18E9A4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852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noProof="0" dirty="0" smtClean="0"/>
              <a:t>SSR – Register for spelling of place names database </a:t>
            </a:r>
            <a:r>
              <a:rPr lang="en-US" sz="1200" strike="sngStrike" noProof="0" dirty="0" err="1" smtClean="0"/>
              <a:t>Sentral</a:t>
            </a:r>
            <a:r>
              <a:rPr lang="en-US" sz="1200" strike="sngStrike" noProof="0" dirty="0" smtClean="0"/>
              <a:t> </a:t>
            </a:r>
            <a:r>
              <a:rPr lang="en-US" sz="1200" strike="sngStrike" noProof="0" dirty="0" err="1" smtClean="0"/>
              <a:t>placename</a:t>
            </a:r>
            <a:r>
              <a:rPr lang="en-US" sz="1200" strike="sngStrike" noProof="0" dirty="0" smtClean="0"/>
              <a:t> database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noProof="0" dirty="0" smtClean="0"/>
              <a:t>All </a:t>
            </a:r>
            <a:r>
              <a:rPr lang="en-US" sz="1200" noProof="0" dirty="0" err="1" smtClean="0"/>
              <a:t>placenames</a:t>
            </a:r>
            <a:r>
              <a:rPr lang="en-US" sz="1200" noProof="0" dirty="0" smtClean="0"/>
              <a:t> have a geographical position stored in SSR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noProof="0" dirty="0" smtClean="0"/>
              <a:t>Provides geotagging for all editorial input from the traditional books.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noProof="0" dirty="0" smtClean="0"/>
              <a:t>Updates of </a:t>
            </a:r>
            <a:r>
              <a:rPr lang="en-US" sz="1200" noProof="0" dirty="0" err="1" smtClean="0"/>
              <a:t>placenames</a:t>
            </a:r>
            <a:r>
              <a:rPr lang="en-US" sz="1200" noProof="0" dirty="0" smtClean="0"/>
              <a:t> is automated due to this link.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noProof="0" dirty="0" smtClean="0"/>
              <a:t>Option to add additional geometries(</a:t>
            </a:r>
            <a:r>
              <a:rPr lang="en-US" sz="1200" noProof="0" dirty="0" err="1" smtClean="0"/>
              <a:t>point.line,polygon</a:t>
            </a:r>
            <a:r>
              <a:rPr lang="en-US" sz="1200" noProof="0" dirty="0" smtClean="0"/>
              <a:t>) in CMS</a:t>
            </a:r>
            <a:endParaRPr lang="en-US" sz="1200" noProof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2709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nb-NO" sz="1350" dirty="0" smtClean="0"/>
              <a:t>Chart </a:t>
            </a:r>
            <a:r>
              <a:rPr lang="nb-NO" sz="1350" dirty="0" err="1" smtClean="0"/>
              <a:t>solution</a:t>
            </a:r>
            <a:r>
              <a:rPr lang="nb-NO" sz="1350" dirty="0" smtClean="0"/>
              <a:t> is </a:t>
            </a:r>
            <a:r>
              <a:rPr lang="nb-NO" sz="1350" dirty="0" err="1" smtClean="0"/>
              <a:t>based</a:t>
            </a:r>
            <a:r>
              <a:rPr lang="nb-NO" sz="1350" dirty="0" smtClean="0"/>
              <a:t> </a:t>
            </a:r>
            <a:r>
              <a:rPr lang="nb-NO" sz="1350" dirty="0" err="1" smtClean="0"/>
              <a:t>on</a:t>
            </a:r>
            <a:r>
              <a:rPr lang="nb-NO" sz="1350" dirty="0" smtClean="0"/>
              <a:t> </a:t>
            </a:r>
            <a:r>
              <a:rPr lang="nb-NO" sz="1350" dirty="0" err="1" smtClean="0"/>
              <a:t>vectortiles</a:t>
            </a:r>
            <a:r>
              <a:rPr lang="nb-NO" sz="1350" dirty="0" smtClean="0"/>
              <a:t> </a:t>
            </a:r>
            <a:r>
              <a:rPr lang="nb-NO" sz="1350" dirty="0" err="1" smtClean="0"/>
              <a:t>with</a:t>
            </a:r>
            <a:r>
              <a:rPr lang="nb-NO" sz="1350" dirty="0" smtClean="0"/>
              <a:t> </a:t>
            </a:r>
            <a:r>
              <a:rPr lang="nb-NO" sz="1350" dirty="0" err="1" smtClean="0"/>
              <a:t>misc</a:t>
            </a:r>
            <a:r>
              <a:rPr lang="nb-NO" sz="1350" dirty="0" smtClean="0"/>
              <a:t> </a:t>
            </a:r>
            <a:r>
              <a:rPr lang="nb-NO" sz="1350" dirty="0" err="1" smtClean="0"/>
              <a:t>sources</a:t>
            </a:r>
            <a:endParaRPr lang="nb-NO" sz="1350" dirty="0" smtClean="0"/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nb-NO" sz="1350" dirty="0" smtClean="0"/>
              <a:t>At </a:t>
            </a:r>
            <a:r>
              <a:rPr lang="nb-NO" sz="1350" dirty="0" err="1" smtClean="0"/>
              <a:t>this</a:t>
            </a:r>
            <a:r>
              <a:rPr lang="nb-NO" sz="1350" dirty="0" smtClean="0"/>
              <a:t> time, </a:t>
            </a:r>
            <a:r>
              <a:rPr lang="nb-NO" sz="1350" dirty="0" err="1" smtClean="0"/>
              <a:t>we</a:t>
            </a:r>
            <a:r>
              <a:rPr lang="nb-NO" sz="1350" dirty="0" smtClean="0"/>
              <a:t> </a:t>
            </a:r>
            <a:r>
              <a:rPr lang="nb-NO" sz="1350" dirty="0" err="1" smtClean="0"/>
              <a:t>will</a:t>
            </a:r>
            <a:r>
              <a:rPr lang="nb-NO" sz="1350" dirty="0" smtClean="0"/>
              <a:t> </a:t>
            </a:r>
            <a:r>
              <a:rPr lang="nb-NO" sz="1350" dirty="0" err="1" smtClean="0"/>
              <a:t>use</a:t>
            </a:r>
            <a:r>
              <a:rPr lang="nb-NO" sz="1350" dirty="0" smtClean="0"/>
              <a:t> </a:t>
            </a:r>
            <a:r>
              <a:rPr lang="nb-NO" sz="1350" dirty="0" err="1" smtClean="0"/>
              <a:t>Official</a:t>
            </a:r>
            <a:r>
              <a:rPr lang="nb-NO" sz="1350" dirty="0" smtClean="0"/>
              <a:t> S-57 data from NHS and </a:t>
            </a:r>
            <a:r>
              <a:rPr lang="nb-NO" sz="1350" dirty="0" err="1" smtClean="0"/>
              <a:t>of</a:t>
            </a:r>
            <a:r>
              <a:rPr lang="nb-NO" sz="1350" dirty="0" smtClean="0"/>
              <a:t> </a:t>
            </a:r>
            <a:r>
              <a:rPr lang="nb-NO" sz="1350" dirty="0" err="1" smtClean="0"/>
              <a:t>course</a:t>
            </a:r>
            <a:r>
              <a:rPr lang="nb-NO" sz="1350" baseline="0" dirty="0" smtClean="0"/>
              <a:t> S-100 data </a:t>
            </a:r>
            <a:r>
              <a:rPr lang="nb-NO" sz="1350" baseline="0" dirty="0" err="1" smtClean="0"/>
              <a:t>when</a:t>
            </a:r>
            <a:r>
              <a:rPr lang="nb-NO" sz="1350" baseline="0" dirty="0" smtClean="0"/>
              <a:t> </a:t>
            </a:r>
            <a:r>
              <a:rPr lang="nb-NO" sz="1350" baseline="0" dirty="0" err="1" smtClean="0"/>
              <a:t>its</a:t>
            </a:r>
            <a:r>
              <a:rPr lang="nb-NO" sz="1350" baseline="0" dirty="0" smtClean="0"/>
              <a:t> </a:t>
            </a:r>
            <a:r>
              <a:rPr lang="nb-NO" sz="1350" baseline="0" dirty="0" err="1" smtClean="0"/>
              <a:t>ready</a:t>
            </a:r>
            <a:endParaRPr lang="nb-NO" sz="1350" dirty="0" smtClean="0"/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nb-NO" sz="1350" dirty="0" err="1" smtClean="0"/>
              <a:t>We</a:t>
            </a:r>
            <a:r>
              <a:rPr lang="nb-NO" sz="1350" dirty="0" smtClean="0"/>
              <a:t> </a:t>
            </a:r>
            <a:r>
              <a:rPr lang="nb-NO" sz="1350" dirty="0" err="1" smtClean="0"/>
              <a:t>are</a:t>
            </a:r>
            <a:r>
              <a:rPr lang="nb-NO" sz="1350" dirty="0" smtClean="0"/>
              <a:t> </a:t>
            </a:r>
            <a:r>
              <a:rPr lang="nb-NO" sz="1350" dirty="0" err="1" smtClean="0"/>
              <a:t>using</a:t>
            </a:r>
            <a:r>
              <a:rPr lang="nb-NO" sz="1350" dirty="0" smtClean="0"/>
              <a:t> Landdata N50-N250 ( With </a:t>
            </a:r>
            <a:r>
              <a:rPr lang="nb-NO" sz="1350" dirty="0" err="1" smtClean="0"/>
              <a:t>Scale</a:t>
            </a:r>
            <a:r>
              <a:rPr lang="nb-NO" sz="1350" dirty="0" smtClean="0"/>
              <a:t> ranges from 1:50000-250k)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nb-NO" sz="1350" dirty="0" err="1" smtClean="0"/>
              <a:t>We</a:t>
            </a:r>
            <a:r>
              <a:rPr lang="nb-NO" sz="1350" dirty="0" smtClean="0"/>
              <a:t> </a:t>
            </a:r>
            <a:r>
              <a:rPr lang="nb-NO" sz="1350" dirty="0" err="1" smtClean="0"/>
              <a:t>are</a:t>
            </a:r>
            <a:r>
              <a:rPr lang="nb-NO" sz="1350" dirty="0" smtClean="0"/>
              <a:t> </a:t>
            </a:r>
            <a:r>
              <a:rPr lang="nb-NO" sz="1350" dirty="0" err="1" smtClean="0"/>
              <a:t>Investigating</a:t>
            </a:r>
            <a:r>
              <a:rPr lang="nb-NO" sz="1350" dirty="0" smtClean="0"/>
              <a:t> in </a:t>
            </a:r>
            <a:r>
              <a:rPr lang="nb-NO" sz="1350" dirty="0" err="1" smtClean="0"/>
              <a:t>implementing</a:t>
            </a:r>
            <a:r>
              <a:rPr lang="nb-NO" sz="1350" dirty="0" smtClean="0"/>
              <a:t> </a:t>
            </a:r>
            <a:r>
              <a:rPr lang="nb-NO" sz="1350" dirty="0" err="1" smtClean="0"/>
              <a:t>even</a:t>
            </a:r>
            <a:r>
              <a:rPr lang="nb-NO" sz="1350" dirty="0" smtClean="0"/>
              <a:t> </a:t>
            </a:r>
            <a:r>
              <a:rPr lang="nb-NO" sz="1350" dirty="0" err="1" smtClean="0"/>
              <a:t>higher</a:t>
            </a:r>
            <a:r>
              <a:rPr lang="nb-NO" sz="1350" dirty="0" smtClean="0"/>
              <a:t> </a:t>
            </a:r>
            <a:r>
              <a:rPr lang="nb-NO" sz="1350" dirty="0" err="1" smtClean="0"/>
              <a:t>resolution</a:t>
            </a:r>
            <a:r>
              <a:rPr lang="nb-NO" sz="1350" dirty="0" smtClean="0"/>
              <a:t> landdata (FKB, </a:t>
            </a:r>
            <a:r>
              <a:rPr lang="nb-NO" sz="1350" dirty="0" err="1" smtClean="0"/>
              <a:t>scale</a:t>
            </a:r>
            <a:r>
              <a:rPr lang="nb-NO" sz="1350" dirty="0" smtClean="0"/>
              <a:t> 1:5000) and NHS </a:t>
            </a:r>
            <a:r>
              <a:rPr lang="nb-NO" sz="1350" dirty="0" err="1" smtClean="0"/>
              <a:t>Primarydata</a:t>
            </a:r>
            <a:r>
              <a:rPr lang="nb-NO" sz="1350" dirty="0" smtClean="0"/>
              <a:t>, </a:t>
            </a:r>
            <a:r>
              <a:rPr lang="nb-NO" sz="1350" dirty="0" err="1" smtClean="0"/>
              <a:t>which</a:t>
            </a:r>
            <a:r>
              <a:rPr lang="nb-NO" sz="1350" dirty="0" smtClean="0"/>
              <a:t> is </a:t>
            </a:r>
            <a:r>
              <a:rPr lang="nb-NO" sz="1350" dirty="0" err="1" smtClean="0"/>
              <a:t>the</a:t>
            </a:r>
            <a:r>
              <a:rPr lang="nb-NO" sz="1350" dirty="0" smtClean="0"/>
              <a:t> </a:t>
            </a:r>
            <a:r>
              <a:rPr lang="nb-NO" sz="1350" dirty="0" err="1" smtClean="0"/>
              <a:t>source</a:t>
            </a:r>
            <a:r>
              <a:rPr lang="nb-NO" sz="1350" dirty="0" smtClean="0"/>
              <a:t> for all S-57 </a:t>
            </a:r>
            <a:r>
              <a:rPr lang="nb-NO" sz="1350" dirty="0" err="1" smtClean="0"/>
              <a:t>products</a:t>
            </a:r>
            <a:r>
              <a:rPr lang="nb-NO" sz="1350" dirty="0" smtClean="0"/>
              <a:t>, </a:t>
            </a:r>
            <a:r>
              <a:rPr lang="nb-NO" sz="1350" dirty="0" err="1" smtClean="0"/>
              <a:t>also</a:t>
            </a:r>
            <a:r>
              <a:rPr lang="nb-NO" sz="1350" dirty="0" smtClean="0"/>
              <a:t> </a:t>
            </a:r>
            <a:r>
              <a:rPr lang="nb-NO" sz="1350" dirty="0" err="1" smtClean="0"/>
              <a:t>apporx</a:t>
            </a:r>
            <a:r>
              <a:rPr lang="nb-NO" sz="1350" dirty="0" smtClean="0"/>
              <a:t> 1:5000 </a:t>
            </a:r>
            <a:r>
              <a:rPr lang="nb-NO" sz="1350" dirty="0" err="1" smtClean="0"/>
              <a:t>scale</a:t>
            </a:r>
            <a:endParaRPr lang="nb-NO" sz="1350" dirty="0" smtClean="0"/>
          </a:p>
          <a:p>
            <a:pPr marL="900113" lvl="2" indent="-214313">
              <a:buFont typeface="Arial" panose="020B0604020202020204" pitchFamily="34" charset="0"/>
              <a:buChar char="•"/>
            </a:pPr>
            <a:endParaRPr lang="nb-NO" sz="1350" dirty="0" smtClean="0"/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nb-NO" sz="1350" dirty="0" smtClean="0"/>
              <a:t>The </a:t>
            </a:r>
            <a:r>
              <a:rPr lang="nb-NO" sz="1350" dirty="0" err="1" smtClean="0"/>
              <a:t>main</a:t>
            </a:r>
            <a:r>
              <a:rPr lang="nb-NO" sz="1350" dirty="0" smtClean="0"/>
              <a:t> </a:t>
            </a:r>
            <a:r>
              <a:rPr lang="nb-NO" sz="1350" dirty="0" err="1" smtClean="0"/>
              <a:t>challenge</a:t>
            </a:r>
            <a:r>
              <a:rPr lang="nb-NO" sz="1350" dirty="0" smtClean="0"/>
              <a:t> is to limit </a:t>
            </a:r>
            <a:r>
              <a:rPr lang="nb-NO" sz="1350" dirty="0" err="1" smtClean="0"/>
              <a:t>the</a:t>
            </a:r>
            <a:r>
              <a:rPr lang="nb-NO" sz="1350" dirty="0" smtClean="0"/>
              <a:t> total </a:t>
            </a:r>
            <a:r>
              <a:rPr lang="nb-NO" sz="1350" dirty="0" err="1" smtClean="0"/>
              <a:t>amount</a:t>
            </a:r>
            <a:r>
              <a:rPr lang="nb-NO" sz="1350" dirty="0" smtClean="0"/>
              <a:t> </a:t>
            </a:r>
            <a:r>
              <a:rPr lang="nb-NO" sz="1350" dirty="0" err="1" smtClean="0"/>
              <a:t>of</a:t>
            </a:r>
            <a:r>
              <a:rPr lang="nb-NO" sz="1350" dirty="0" smtClean="0"/>
              <a:t> data due to </a:t>
            </a:r>
            <a:r>
              <a:rPr lang="nb-NO" sz="1350" dirty="0" err="1" smtClean="0"/>
              <a:t>the</a:t>
            </a:r>
            <a:r>
              <a:rPr lang="nb-NO" sz="1350" dirty="0" smtClean="0"/>
              <a:t> </a:t>
            </a:r>
            <a:r>
              <a:rPr lang="nb-NO" sz="1350" dirty="0" err="1" smtClean="0"/>
              <a:t>need</a:t>
            </a:r>
            <a:r>
              <a:rPr lang="nb-NO" sz="1350" dirty="0" smtClean="0"/>
              <a:t> </a:t>
            </a:r>
            <a:r>
              <a:rPr lang="nb-NO" sz="1350" dirty="0" err="1" smtClean="0"/>
              <a:t>of</a:t>
            </a:r>
            <a:r>
              <a:rPr lang="nb-NO" sz="1350" dirty="0" smtClean="0"/>
              <a:t> an offline mode. The </a:t>
            </a:r>
            <a:r>
              <a:rPr lang="nb-NO" sz="1350" dirty="0" err="1" smtClean="0"/>
              <a:t>higher</a:t>
            </a:r>
            <a:r>
              <a:rPr lang="nb-NO" sz="1350" dirty="0" smtClean="0"/>
              <a:t> </a:t>
            </a:r>
            <a:r>
              <a:rPr lang="nb-NO" sz="1350" dirty="0" err="1" smtClean="0"/>
              <a:t>resolution</a:t>
            </a:r>
            <a:r>
              <a:rPr lang="nb-NO" sz="1350" dirty="0" smtClean="0"/>
              <a:t> </a:t>
            </a:r>
            <a:r>
              <a:rPr lang="nb-NO" sz="1350" dirty="0" err="1" smtClean="0"/>
              <a:t>on</a:t>
            </a:r>
            <a:r>
              <a:rPr lang="nb-NO" sz="1350" dirty="0" smtClean="0"/>
              <a:t> </a:t>
            </a:r>
            <a:r>
              <a:rPr lang="nb-NO" sz="1350" dirty="0" err="1" smtClean="0"/>
              <a:t>the</a:t>
            </a:r>
            <a:r>
              <a:rPr lang="nb-NO" sz="1350" dirty="0" smtClean="0"/>
              <a:t> </a:t>
            </a:r>
            <a:r>
              <a:rPr lang="nb-NO" sz="1350" dirty="0" err="1" smtClean="0"/>
              <a:t>sources</a:t>
            </a:r>
            <a:r>
              <a:rPr lang="nb-NO" sz="1350" dirty="0" smtClean="0"/>
              <a:t> </a:t>
            </a:r>
            <a:r>
              <a:rPr lang="nb-NO" sz="1350" dirty="0" err="1" smtClean="0"/>
              <a:t>the</a:t>
            </a:r>
            <a:r>
              <a:rPr lang="nb-NO" sz="1350" dirty="0" smtClean="0"/>
              <a:t> more </a:t>
            </a:r>
            <a:r>
              <a:rPr lang="nb-NO" sz="1350" dirty="0" err="1" smtClean="0"/>
              <a:t>storage</a:t>
            </a:r>
            <a:r>
              <a:rPr lang="nb-NO" sz="1350" dirty="0" smtClean="0"/>
              <a:t> </a:t>
            </a:r>
            <a:r>
              <a:rPr lang="nb-NO" sz="1350" dirty="0" err="1" smtClean="0"/>
              <a:t>they</a:t>
            </a:r>
            <a:r>
              <a:rPr lang="nb-NO" sz="1350" dirty="0" smtClean="0"/>
              <a:t> </a:t>
            </a:r>
            <a:r>
              <a:rPr lang="nb-NO" sz="1350" dirty="0" err="1" smtClean="0"/>
              <a:t>demand</a:t>
            </a:r>
            <a:r>
              <a:rPr lang="nb-NO" sz="1350" dirty="0" smtClean="0"/>
              <a:t>.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7058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sz="1600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0158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600" baseline="0" dirty="0" err="1" smtClean="0"/>
              <a:t>Usage</a:t>
            </a:r>
            <a:r>
              <a:rPr lang="nb-NO" sz="1600" baseline="0" dirty="0" smtClean="0"/>
              <a:t> bands</a:t>
            </a:r>
          </a:p>
          <a:p>
            <a:r>
              <a:rPr lang="nb-NO" sz="1600" baseline="0" dirty="0" smtClean="0"/>
              <a:t>4 = </a:t>
            </a:r>
            <a:r>
              <a:rPr lang="nb-NO" sz="1600" baseline="0" dirty="0" err="1" smtClean="0"/>
              <a:t>approach</a:t>
            </a:r>
            <a:endParaRPr lang="nb-NO" sz="1600" baseline="0" dirty="0" smtClean="0"/>
          </a:p>
          <a:p>
            <a:r>
              <a:rPr lang="nb-NO" sz="1600" baseline="0" dirty="0" smtClean="0"/>
              <a:t>5 = </a:t>
            </a:r>
            <a:r>
              <a:rPr lang="nb-NO" sz="1600" baseline="0" dirty="0" err="1" smtClean="0"/>
              <a:t>harbour</a:t>
            </a:r>
            <a:endParaRPr lang="nb-NO" sz="1600" baseline="0" dirty="0" smtClean="0"/>
          </a:p>
          <a:p>
            <a:r>
              <a:rPr lang="nb-NO" sz="1600" baseline="0" dirty="0" smtClean="0"/>
              <a:t>6 = </a:t>
            </a:r>
            <a:r>
              <a:rPr lang="nb-NO" sz="1600" baseline="0" dirty="0" err="1" smtClean="0"/>
              <a:t>berthing</a:t>
            </a:r>
            <a:endParaRPr lang="nb-NO" sz="1600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7687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600" baseline="0" dirty="0" err="1" smtClean="0"/>
              <a:t>Usage</a:t>
            </a:r>
            <a:r>
              <a:rPr lang="nb-NO" sz="1600" baseline="0" dirty="0" smtClean="0"/>
              <a:t> band 4, </a:t>
            </a:r>
            <a:r>
              <a:rPr lang="nb-NO" sz="1600" baseline="0" dirty="0" err="1" smtClean="0"/>
              <a:t>approach</a:t>
            </a:r>
            <a:endParaRPr lang="nb-NO" sz="1600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3703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600" baseline="0" dirty="0" err="1" smtClean="0"/>
              <a:t>Usage</a:t>
            </a:r>
            <a:r>
              <a:rPr lang="nb-NO" sz="1600" baseline="0" dirty="0" smtClean="0"/>
              <a:t> band 5 – </a:t>
            </a:r>
            <a:r>
              <a:rPr lang="nb-NO" sz="1600" baseline="0" dirty="0" err="1" smtClean="0"/>
              <a:t>harbour</a:t>
            </a:r>
            <a:r>
              <a:rPr lang="nb-NO" sz="1600" baseline="0" dirty="0" smtClean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9253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600" baseline="0" dirty="0" err="1" smtClean="0"/>
              <a:t>Soundings</a:t>
            </a:r>
            <a:r>
              <a:rPr lang="nb-NO" sz="1600" baseline="0" dirty="0" smtClean="0"/>
              <a:t> = SOUNDG</a:t>
            </a:r>
          </a:p>
          <a:p>
            <a:r>
              <a:rPr lang="nb-NO" sz="1600" baseline="0" dirty="0" smtClean="0"/>
              <a:t>Underwater rocks = UWTROC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4161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600" baseline="0" dirty="0" smtClean="0"/>
              <a:t>Den </a:t>
            </a:r>
            <a:r>
              <a:rPr lang="nb-NO" sz="1600" baseline="0" dirty="0" err="1" smtClean="0"/>
              <a:t>teknsike</a:t>
            </a:r>
            <a:r>
              <a:rPr lang="nb-NO" sz="1600" baseline="0" dirty="0" smtClean="0"/>
              <a:t> løsningen på </a:t>
            </a:r>
            <a:r>
              <a:rPr lang="nb-NO" sz="1600" baseline="0" dirty="0" err="1" smtClean="0"/>
              <a:t>pdb</a:t>
            </a:r>
            <a:r>
              <a:rPr lang="nb-NO" sz="1600" baseline="0" dirty="0" smtClean="0"/>
              <a:t> i dag for </a:t>
            </a:r>
            <a:r>
              <a:rPr lang="nb-NO" sz="1600" baseline="0" dirty="0" err="1" smtClean="0"/>
              <a:t>wms</a:t>
            </a:r>
            <a:r>
              <a:rPr lang="nb-NO" sz="1600" baseline="0" dirty="0" smtClean="0"/>
              <a:t> støtter wgs84 uten projeksjon (epsg:4326)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646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236913" y="538163"/>
            <a:ext cx="5262562" cy="1485900"/>
          </a:xfrm>
          <a:prstGeom prst="rect">
            <a:avLst/>
          </a:prstGeom>
          <a:effectLst>
            <a:outerShdw blurRad="12700" dist="12700" dir="5400000" algn="tl" rotWithShape="0">
              <a:schemeClr val="bg1"/>
            </a:outerShdw>
          </a:effectLst>
        </p:spPr>
        <p:txBody>
          <a:bodyPr vert="horz" lIns="0" tIns="0" rIns="0" bIns="0">
            <a:normAutofit/>
          </a:bodyPr>
          <a:lstStyle>
            <a:lvl1pPr marL="0" indent="0">
              <a:buNone/>
              <a:defRPr sz="4800" b="1" baseline="0">
                <a:solidFill>
                  <a:srgbClr val="4B4E4B"/>
                </a:solidFill>
              </a:defRPr>
            </a:lvl1pPr>
          </a:lstStyle>
          <a:p>
            <a:pPr lvl="0"/>
            <a:r>
              <a:rPr lang="en-US" dirty="0" smtClean="0"/>
              <a:t>Click to edit Header title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3227389" y="2185988"/>
            <a:ext cx="5272086" cy="45817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buNone/>
              <a:defRPr sz="1600" i="1">
                <a:solidFill>
                  <a:srgbClr val="4A4A4A"/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2746377"/>
            <a:ext cx="9144000" cy="4017964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Klikk ikonet for å legge til et bilde</a:t>
            </a:r>
            <a:endParaRPr lang="en-US" dirty="0"/>
          </a:p>
        </p:txBody>
      </p:sp>
      <p:pic>
        <p:nvPicPr>
          <p:cNvPr id="8" name="Bild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10" y="465774"/>
            <a:ext cx="2061120" cy="1636591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5" y="6299489"/>
            <a:ext cx="1008112" cy="3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er ut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571499" y="539750"/>
            <a:ext cx="7927975" cy="5697538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Klikk ikonet for å legge til et diagram</a:t>
            </a:r>
            <a:endParaRPr lang="en-US" dirty="0"/>
          </a:p>
        </p:txBody>
      </p:sp>
      <p:pic>
        <p:nvPicPr>
          <p:cNvPr id="6" name="Bild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5" y="6299489"/>
            <a:ext cx="1008112" cy="3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8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er med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1" y="547691"/>
            <a:ext cx="7924362" cy="134461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571499" y="2185988"/>
            <a:ext cx="7927975" cy="4051300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Klikk ikonet for å legge til et diagram</a:t>
            </a:r>
            <a:endParaRPr lang="en-US" dirty="0"/>
          </a:p>
        </p:txBody>
      </p:sp>
      <p:pic>
        <p:nvPicPr>
          <p:cNvPr id="4" name="Bild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5" y="6299489"/>
            <a:ext cx="1008112" cy="3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6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definert opps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innhold 5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 smtClean="0"/>
              <a:t> </a:t>
            </a:r>
            <a:endParaRPr lang="nb-NO" dirty="0"/>
          </a:p>
        </p:txBody>
      </p:sp>
      <p:sp>
        <p:nvSpPr>
          <p:cNvPr id="8" name="Plassholder for bilde 7"/>
          <p:cNvSpPr>
            <a:spLocks noGrp="1"/>
          </p:cNvSpPr>
          <p:nvPr>
            <p:ph type="pic" sz="quarter" idx="11" hasCustomPrompt="1"/>
          </p:nvPr>
        </p:nvSpPr>
        <p:spPr>
          <a:xfrm>
            <a:off x="1619672" y="1844824"/>
            <a:ext cx="5904656" cy="3240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spPr>
        <p:txBody>
          <a:bodyPr/>
          <a:lstStyle/>
          <a:p>
            <a:r>
              <a:rPr lang="nb-NO" dirty="0" smtClean="0"/>
              <a:t>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2399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 tekst Grø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571500" y="539750"/>
            <a:ext cx="7927975" cy="5697538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>
            <a:lvl1pPr marL="0" indent="0" algn="ctr">
              <a:buNone/>
              <a:defRPr sz="9600" b="1">
                <a:solidFill>
                  <a:schemeClr val="bg1"/>
                </a:solidFill>
              </a:defRPr>
            </a:lvl1pPr>
            <a:lvl2pPr marL="457200" indent="0">
              <a:buNone/>
              <a:defRPr sz="7200" b="1">
                <a:solidFill>
                  <a:schemeClr val="bg1"/>
                </a:solidFill>
              </a:defRPr>
            </a:lvl2pPr>
            <a:lvl3pPr marL="914400" indent="0">
              <a:buNone/>
              <a:defRPr sz="7200" b="1">
                <a:solidFill>
                  <a:schemeClr val="bg1"/>
                </a:solidFill>
              </a:defRPr>
            </a:lvl3pPr>
            <a:lvl4pPr marL="1371600" indent="0">
              <a:buNone/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60" y="6303219"/>
            <a:ext cx="256276" cy="3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3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 tekst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Content Placeholder 9"/>
          <p:cNvSpPr>
            <a:spLocks noGrp="1"/>
          </p:cNvSpPr>
          <p:nvPr>
            <p:ph sz="quarter" idx="10"/>
          </p:nvPr>
        </p:nvSpPr>
        <p:spPr>
          <a:xfrm>
            <a:off x="571500" y="539750"/>
            <a:ext cx="7927975" cy="5697538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>
            <a:lvl1pPr marL="0" indent="0" algn="ctr">
              <a:buNone/>
              <a:defRPr sz="9600" b="1">
                <a:solidFill>
                  <a:schemeClr val="bg1"/>
                </a:solidFill>
              </a:defRPr>
            </a:lvl1pPr>
            <a:lvl2pPr marL="457200" indent="0">
              <a:buNone/>
              <a:defRPr sz="7200" b="1">
                <a:solidFill>
                  <a:schemeClr val="bg1"/>
                </a:solidFill>
              </a:defRPr>
            </a:lvl2pPr>
            <a:lvl3pPr marL="914400" indent="0">
              <a:buNone/>
              <a:defRPr sz="7200" b="1">
                <a:solidFill>
                  <a:schemeClr val="bg1"/>
                </a:solidFill>
              </a:defRPr>
            </a:lvl3pPr>
            <a:lvl4pPr marL="1371600" indent="0">
              <a:buNone/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60" y="6303219"/>
            <a:ext cx="256276" cy="3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Content Placeholder 9"/>
          <p:cNvSpPr>
            <a:spLocks noGrp="1"/>
          </p:cNvSpPr>
          <p:nvPr>
            <p:ph sz="quarter" idx="10"/>
          </p:nvPr>
        </p:nvSpPr>
        <p:spPr>
          <a:xfrm>
            <a:off x="571500" y="539750"/>
            <a:ext cx="7927975" cy="5697538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>
            <a:lvl1pPr marL="0" indent="0" algn="ctr">
              <a:buNone/>
              <a:defRPr sz="9600" b="1">
                <a:solidFill>
                  <a:schemeClr val="bg1"/>
                </a:solidFill>
              </a:defRPr>
            </a:lvl1pPr>
            <a:lvl2pPr marL="457200" indent="0">
              <a:buNone/>
              <a:defRPr sz="7200" b="1">
                <a:solidFill>
                  <a:schemeClr val="bg1"/>
                </a:solidFill>
              </a:defRPr>
            </a:lvl2pPr>
            <a:lvl3pPr marL="914400" indent="0">
              <a:buNone/>
              <a:defRPr sz="7200" b="1">
                <a:solidFill>
                  <a:schemeClr val="bg1"/>
                </a:solidFill>
              </a:defRPr>
            </a:lvl3pPr>
            <a:lvl4pPr marL="1371600" indent="0">
              <a:buNone/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" r="-445"/>
          <a:stretch/>
        </p:blipFill>
        <p:spPr>
          <a:xfrm>
            <a:off x="140400" y="6303219"/>
            <a:ext cx="256276" cy="3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5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820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el, plass til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5" y="6299489"/>
            <a:ext cx="1008112" cy="3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7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538163"/>
            <a:ext cx="7918713" cy="13541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227389" y="2204864"/>
            <a:ext cx="5272086" cy="4032424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571500" y="2204864"/>
            <a:ext cx="2487613" cy="4032424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5" y="6299489"/>
            <a:ext cx="1008112" cy="3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8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2484438" cy="135255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7388" y="539750"/>
            <a:ext cx="5277341" cy="569753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2400">
                <a:latin typeface="Verdana"/>
              </a:defRPr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2400">
                <a:latin typeface="Verdana"/>
              </a:defRPr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2400">
                <a:latin typeface="Verdana"/>
              </a:defRPr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2400">
                <a:latin typeface="Verdana"/>
              </a:defRPr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2400">
                <a:latin typeface="Verdan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71500" y="2185989"/>
            <a:ext cx="2487613" cy="40513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5" y="6299489"/>
            <a:ext cx="1008112" cy="3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8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74675" y="538163"/>
            <a:ext cx="7918713" cy="13541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/>
          </p:nvPr>
        </p:nvSpPr>
        <p:spPr>
          <a:xfrm>
            <a:off x="571500" y="2204864"/>
            <a:ext cx="7927975" cy="4032424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5" y="6299489"/>
            <a:ext cx="1008112" cy="3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0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71500" y="2185989"/>
            <a:ext cx="2487613" cy="40513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  <p:pic>
        <p:nvPicPr>
          <p:cNvPr id="6" name="Bild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5" y="6299489"/>
            <a:ext cx="1008112" cy="344038"/>
          </a:xfrm>
          <a:prstGeom prst="rect">
            <a:avLst/>
          </a:prstGeom>
        </p:spPr>
      </p:pic>
      <p:sp>
        <p:nvSpPr>
          <p:cNvPr id="4" name="Plassholder for bilde 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3203575" y="2185948"/>
            <a:ext cx="5296481" cy="4051340"/>
          </a:xfrm>
          <a:prstGeom prst="rect">
            <a:avLst/>
          </a:prstGeom>
          <a:ln w="635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b-NO" dirty="0" smtClean="0"/>
              <a:t>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3158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e og tek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1500" y="2185988"/>
            <a:ext cx="7927975" cy="4051299"/>
          </a:xfrm>
          <a:prstGeom prst="rect">
            <a:avLst/>
          </a:prstGeom>
          <a:noFill/>
          <a:ln w="889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>
              <a:buNone/>
              <a:defRPr sz="3200">
                <a:ln>
                  <a:solidFill>
                    <a:srgbClr val="000000"/>
                  </a:solidFill>
                </a:ln>
                <a:latin typeface="Verdan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                         </a:t>
            </a:r>
            <a:endParaRPr lang="en-US" dirty="0"/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5" y="6299489"/>
            <a:ext cx="1008112" cy="3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7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e fullskje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767999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Klikk ikonet for å legge til et bilde</a:t>
            </a:r>
            <a:endParaRPr lang="en-US"/>
          </a:p>
        </p:txBody>
      </p:sp>
      <p:pic>
        <p:nvPicPr>
          <p:cNvPr id="6" name="Bild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5" y="6299489"/>
            <a:ext cx="1008112" cy="3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2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e og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228916" y="2185988"/>
            <a:ext cx="5270559" cy="40513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1500" y="2185988"/>
            <a:ext cx="2487613" cy="4051299"/>
          </a:xfrm>
          <a:prstGeom prst="rect">
            <a:avLst/>
          </a:prstGeom>
          <a:ln w="889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>
              <a:buNone/>
              <a:defRPr sz="3200">
                <a:ln>
                  <a:solidFill>
                    <a:srgbClr val="000000"/>
                  </a:solidFill>
                </a:ln>
                <a:latin typeface="Verdan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                         </a:t>
            </a:r>
            <a:endParaRPr lang="en-US" dirty="0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5" y="6299489"/>
            <a:ext cx="1008112" cy="3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1"/>
            <a:ext cx="9143999" cy="87585"/>
          </a:xfrm>
          <a:prstGeom prst="rect">
            <a:avLst/>
          </a:prstGeom>
          <a:gradFill flip="none" rotWithShape="1">
            <a:gsLst>
              <a:gs pos="100000">
                <a:srgbClr val="9CC52D"/>
              </a:gs>
              <a:gs pos="0">
                <a:srgbClr val="008B3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Verdana"/>
            </a:endParaRPr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3243136" y="547690"/>
            <a:ext cx="5252726" cy="2027428"/>
          </a:xfrm>
          <a:prstGeom prst="rect">
            <a:avLst/>
          </a:prstGeom>
          <a:ln>
            <a:noFill/>
          </a:ln>
          <a:effectLst>
            <a:outerShdw blurRad="12700" dist="12700" dir="5400000" algn="tl" rotWithShape="0">
              <a:schemeClr val="bg1"/>
            </a:outerShdw>
          </a:effectLst>
        </p:spPr>
        <p:txBody>
          <a:bodyPr vert="horz" lIns="0" tIns="0" rIns="0" bIns="0" numCol="1" rtlCol="0" anchor="t" anchorCtr="0">
            <a:noAutofit/>
          </a:bodyPr>
          <a:lstStyle/>
          <a:p>
            <a:r>
              <a:rPr lang="nb-NO" dirty="0" smtClean="0"/>
              <a:t>Klikk for å redigere tittelstil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flipV="1">
            <a:off x="1" y="6754821"/>
            <a:ext cx="9143999" cy="103179"/>
          </a:xfrm>
          <a:prstGeom prst="rect">
            <a:avLst/>
          </a:prstGeom>
          <a:gradFill flip="none" rotWithShape="1">
            <a:gsLst>
              <a:gs pos="0">
                <a:srgbClr val="0092C9"/>
              </a:gs>
              <a:gs pos="100000">
                <a:srgbClr val="19224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6641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9" r:id="rId7"/>
    <p:sldLayoutId id="2147483670" r:id="rId8"/>
    <p:sldLayoutId id="2147483668" r:id="rId9"/>
    <p:sldLayoutId id="2147483671" r:id="rId10"/>
    <p:sldLayoutId id="2147483672" r:id="rId11"/>
    <p:sldLayoutId id="2147483676" r:id="rId12"/>
    <p:sldLayoutId id="2147483673" r:id="rId13"/>
    <p:sldLayoutId id="2147483674" r:id="rId14"/>
    <p:sldLayoutId id="2147483675" r:id="rId15"/>
    <p:sldLayoutId id="214748367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800" b="1" i="0" kern="1200" spc="-100">
          <a:solidFill>
            <a:srgbClr val="4C4D4A"/>
          </a:solidFill>
          <a:effectLst>
            <a:outerShdw blurRad="12700" dist="12700" dir="5400000" algn="tl" rotWithShape="0">
              <a:schemeClr val="bg1"/>
            </a:outerShdw>
          </a:effectLst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676767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676767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676767"/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676767"/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676767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ools.geofabrik.de/calc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eonorge.n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hyperlink" Target="http://www.ssb.no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kveann@kartverket.no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kartverket.n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/>
          <p:cNvSpPr>
            <a:spLocks noGrp="1"/>
          </p:cNvSpPr>
          <p:nvPr>
            <p:ph type="body" sz="quarter" idx="11"/>
          </p:nvPr>
        </p:nvSpPr>
        <p:spPr>
          <a:xfrm>
            <a:off x="3072632" y="530225"/>
            <a:ext cx="5431606" cy="1385888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Norwegian Pilot Guide </a:t>
            </a:r>
            <a:br>
              <a:rPr lang="en-US" sz="2800" dirty="0" smtClean="0"/>
            </a:br>
            <a:r>
              <a:rPr lang="en-US" sz="2800" dirty="0" smtClean="0"/>
              <a:t>– Sailing Directions</a:t>
            </a:r>
            <a:endParaRPr lang="en-US" sz="2800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2"/>
          </p:nvPr>
        </p:nvSpPr>
        <p:spPr>
          <a:xfrm>
            <a:off x="3232152" y="1916112"/>
            <a:ext cx="5272086" cy="720799"/>
          </a:xfrm>
        </p:spPr>
        <p:txBody>
          <a:bodyPr/>
          <a:lstStyle/>
          <a:p>
            <a:r>
              <a:rPr lang="en-US" sz="1400" dirty="0" err="1" smtClean="0">
                <a:effectLst/>
              </a:rPr>
              <a:t>Anniken</a:t>
            </a:r>
            <a:r>
              <a:rPr lang="en-US" sz="1400" dirty="0" smtClean="0">
                <a:effectLst/>
              </a:rPr>
              <a:t> </a:t>
            </a:r>
            <a:r>
              <a:rPr lang="en-US" sz="1400" dirty="0" err="1" smtClean="0">
                <a:effectLst/>
              </a:rPr>
              <a:t>Puntervold</a:t>
            </a:r>
            <a:r>
              <a:rPr lang="en-US" sz="1400" dirty="0">
                <a:effectLst/>
              </a:rPr>
              <a:t/>
            </a:r>
            <a:br>
              <a:rPr lang="en-US" sz="1400" dirty="0">
                <a:effectLst/>
              </a:rPr>
            </a:br>
            <a:r>
              <a:rPr lang="en-US" sz="1400" dirty="0" smtClean="0">
                <a:effectLst/>
              </a:rPr>
              <a:t>The Norwegian Mapping Authority Hydrographic Service </a:t>
            </a:r>
            <a:br>
              <a:rPr lang="en-US" sz="1400" dirty="0" smtClean="0">
                <a:effectLst/>
              </a:rPr>
            </a:br>
            <a:r>
              <a:rPr lang="en-US" sz="1400" dirty="0" smtClean="0">
                <a:effectLst/>
              </a:rPr>
              <a:t>New Hampshire, May 2017</a:t>
            </a:r>
            <a:endParaRPr lang="en-US" sz="1400" dirty="0">
              <a:effectLst/>
            </a:endParaRPr>
          </a:p>
        </p:txBody>
      </p:sp>
      <p:pic>
        <p:nvPicPr>
          <p:cNvPr id="17" name="Plassholder for bilde 1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" r="3488"/>
          <a:stretch/>
        </p:blipFill>
        <p:spPr>
          <a:xfrm>
            <a:off x="0" y="2746376"/>
            <a:ext cx="9180512" cy="4128931"/>
          </a:xfrm>
        </p:spPr>
      </p:pic>
      <p:sp>
        <p:nvSpPr>
          <p:cNvPr id="4" name="TekstSylinder 3"/>
          <p:cNvSpPr txBox="1"/>
          <p:nvPr/>
        </p:nvSpPr>
        <p:spPr>
          <a:xfrm>
            <a:off x="6948264" y="6629086"/>
            <a:ext cx="2232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PHOTO: PORT OF STAVANGER</a:t>
            </a:r>
            <a:endParaRPr lang="nb-NO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159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ssholder for bilde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" r="43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868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ssholder for bilde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6" b="26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3468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21" y="980728"/>
            <a:ext cx="7714118" cy="535397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31813" y="530225"/>
            <a:ext cx="7924800" cy="546758"/>
          </a:xfrm>
        </p:spPr>
        <p:txBody>
          <a:bodyPr>
            <a:noAutofit/>
          </a:bodyPr>
          <a:lstStyle/>
          <a:p>
            <a:r>
              <a:rPr lang="en-US" sz="4000" dirty="0" smtClean="0">
                <a:effectLst/>
              </a:rPr>
              <a:t>Dataflow </a:t>
            </a:r>
            <a:endParaRPr lang="en-US" sz="4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5640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892841"/>
            <a:ext cx="7714118" cy="535397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3"/>
          <a:srcRect t="41693" r="51045" b="28718"/>
          <a:stretch/>
        </p:blipFill>
        <p:spPr>
          <a:xfrm>
            <a:off x="676295" y="3125089"/>
            <a:ext cx="3776454" cy="158417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effectLst/>
              </a:rPr>
              <a:t>Place Names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8981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48148E-6 L 0.2066 -0.021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30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892841"/>
            <a:ext cx="7714118" cy="5353972"/>
          </a:xfrm>
          <a:prstGeom prst="rect">
            <a:avLst/>
          </a:prstGeom>
        </p:spPr>
      </p:pic>
      <p:pic>
        <p:nvPicPr>
          <p:cNvPr id="10" name="Bilde 9"/>
          <p:cNvPicPr>
            <a:picLocks noChangeAspect="1"/>
          </p:cNvPicPr>
          <p:nvPr/>
        </p:nvPicPr>
        <p:blipFill rotWithShape="1">
          <a:blip r:embed="rId3"/>
          <a:srcRect t="75160" r="31966"/>
          <a:stretch/>
        </p:blipFill>
        <p:spPr>
          <a:xfrm>
            <a:off x="683568" y="4916905"/>
            <a:ext cx="5248200" cy="132990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74675" y="540867"/>
            <a:ext cx="7924800" cy="1352550"/>
          </a:xfrm>
        </p:spPr>
        <p:txBody>
          <a:bodyPr>
            <a:normAutofit/>
          </a:bodyPr>
          <a:lstStyle/>
          <a:p>
            <a:r>
              <a:rPr lang="en-US" sz="2800" dirty="0" smtClean="0">
                <a:effectLst/>
              </a:rPr>
              <a:t>Chart Sources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995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44444E-6 L 0.13819 -0.2532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0" y="-1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 Sources</a:t>
            </a:r>
            <a:endParaRPr lang="en-US" dirty="0"/>
          </a:p>
        </p:txBody>
      </p:sp>
      <p:sp>
        <p:nvSpPr>
          <p:cNvPr id="5" name="Plassholder for innhold 4"/>
          <p:cNvSpPr>
            <a:spLocks noGrp="1"/>
          </p:cNvSpPr>
          <p:nvPr>
            <p:ph sz="quarter" idx="11"/>
          </p:nvPr>
        </p:nvSpPr>
        <p:spPr>
          <a:xfrm>
            <a:off x="571500" y="2204864"/>
            <a:ext cx="3568452" cy="4032424"/>
          </a:xfrm>
        </p:spPr>
        <p:txBody>
          <a:bodyPr/>
          <a:lstStyle/>
          <a:p>
            <a:r>
              <a:rPr lang="en-US" sz="1400" dirty="0"/>
              <a:t>The main challenge is to limit the total amount of data due to the need of an offline </a:t>
            </a:r>
            <a:r>
              <a:rPr lang="en-US" sz="1400" dirty="0" smtClean="0"/>
              <a:t>mode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>
                <a:hlinkClick r:id="rId3"/>
              </a:rPr>
              <a:t>http://tools.geofabrik.de/calc</a:t>
            </a:r>
            <a:r>
              <a:rPr lang="en-US" sz="1400" dirty="0" smtClean="0">
                <a:hlinkClick r:id="rId3"/>
              </a:rPr>
              <a:t>/</a:t>
            </a:r>
            <a:r>
              <a:rPr lang="en-US" sz="1400" dirty="0" smtClean="0"/>
              <a:t> 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The higher resolution on the </a:t>
            </a:r>
            <a:r>
              <a:rPr lang="en-US" sz="1400" dirty="0" smtClean="0"/>
              <a:t>different sources, </a:t>
            </a:r>
            <a:r>
              <a:rPr lang="en-US" sz="1400" dirty="0"/>
              <a:t>the more storage they </a:t>
            </a:r>
            <a:r>
              <a:rPr lang="en-US" sz="1400" dirty="0" smtClean="0"/>
              <a:t>demand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Find a balance between what to display and </a:t>
            </a:r>
            <a:r>
              <a:rPr lang="en-US" sz="1400" dirty="0" smtClean="0"/>
              <a:t>store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451" y="2214563"/>
            <a:ext cx="421493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6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Chart Sources</a:t>
            </a:r>
            <a:endParaRPr lang="en-US" dirty="0">
              <a:effectLst/>
            </a:endParaRP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11"/>
          </p:nvPr>
        </p:nvSpPr>
        <p:spPr>
          <a:xfrm>
            <a:off x="571500" y="2204864"/>
            <a:ext cx="2920380" cy="4032424"/>
          </a:xfrm>
        </p:spPr>
        <p:txBody>
          <a:bodyPr/>
          <a:lstStyle/>
          <a:p>
            <a:r>
              <a:rPr lang="en-US" sz="1600" dirty="0"/>
              <a:t>Current data and detailing shown</a:t>
            </a:r>
          </a:p>
          <a:p>
            <a:endParaRPr lang="en-US" sz="1600" dirty="0"/>
          </a:p>
          <a:p>
            <a:r>
              <a:rPr lang="en-US" sz="1600" dirty="0" smtClean="0"/>
              <a:t>The first screenshot shows bathymetry </a:t>
            </a:r>
            <a:r>
              <a:rPr lang="en-US" sz="1600" dirty="0"/>
              <a:t>used in usage band 4, </a:t>
            </a:r>
            <a:r>
              <a:rPr lang="en-US" sz="1600" dirty="0" smtClean="0"/>
              <a:t>approach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smtClean="0"/>
              <a:t>On the second </a:t>
            </a:r>
            <a:r>
              <a:rPr lang="en-US" sz="1600" dirty="0"/>
              <a:t>screenshot </a:t>
            </a:r>
            <a:r>
              <a:rPr lang="en-US" sz="1600" dirty="0" smtClean="0"/>
              <a:t>it is </a:t>
            </a:r>
            <a:r>
              <a:rPr lang="en-US" sz="1600" dirty="0"/>
              <a:t>zoomed </a:t>
            </a:r>
            <a:r>
              <a:rPr lang="en-US" sz="1600" dirty="0" smtClean="0"/>
              <a:t>further in </a:t>
            </a:r>
            <a:r>
              <a:rPr lang="en-US" sz="1600" dirty="0"/>
              <a:t>and usage band 5/6, </a:t>
            </a:r>
            <a:r>
              <a:rPr lang="en-US" sz="1600" dirty="0" smtClean="0"/>
              <a:t>harbor/berthing, appear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526" y="1968309"/>
            <a:ext cx="5172474" cy="2095388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526" y="4171709"/>
            <a:ext cx="5172474" cy="210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8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Chart Sources</a:t>
            </a:r>
            <a:endParaRPr lang="en-US" dirty="0">
              <a:effectLst/>
            </a:endParaRPr>
          </a:p>
        </p:txBody>
      </p:sp>
      <p:sp>
        <p:nvSpPr>
          <p:cNvPr id="7" name="Plassholder for innhold 6"/>
          <p:cNvSpPr>
            <a:spLocks noGrp="1"/>
          </p:cNvSpPr>
          <p:nvPr>
            <p:ph sz="quarter" idx="10"/>
          </p:nvPr>
        </p:nvSpPr>
        <p:spPr>
          <a:xfrm>
            <a:off x="536923" y="1916113"/>
            <a:ext cx="7927975" cy="298450"/>
          </a:xfrm>
        </p:spPr>
        <p:txBody>
          <a:bodyPr/>
          <a:lstStyle/>
          <a:p>
            <a:r>
              <a:rPr lang="en-US" sz="1600" dirty="0" smtClean="0"/>
              <a:t>Pure S-57 presentation – usage band NO4</a:t>
            </a:r>
          </a:p>
          <a:p>
            <a:endParaRPr lang="en-US" sz="16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1" y="2267562"/>
            <a:ext cx="8102859" cy="397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0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>
                <a:effectLst/>
              </a:rPr>
              <a:t>Chart Sources</a:t>
            </a:r>
            <a:endParaRPr lang="nb-NO" dirty="0">
              <a:effectLst/>
            </a:endParaRPr>
          </a:p>
        </p:txBody>
      </p:sp>
      <p:sp>
        <p:nvSpPr>
          <p:cNvPr id="4" name="Plassholder for innhold 3"/>
          <p:cNvSpPr>
            <a:spLocks noGrp="1"/>
          </p:cNvSpPr>
          <p:nvPr>
            <p:ph sz="quarter" idx="10"/>
          </p:nvPr>
        </p:nvSpPr>
        <p:spPr>
          <a:xfrm>
            <a:off x="552401" y="1916113"/>
            <a:ext cx="7927975" cy="300037"/>
          </a:xfrm>
        </p:spPr>
        <p:txBody>
          <a:bodyPr/>
          <a:lstStyle/>
          <a:p>
            <a:r>
              <a:rPr lang="en-US" sz="1600" dirty="0"/>
              <a:t>Pure S-57 presentation – </a:t>
            </a:r>
            <a:r>
              <a:rPr lang="en-US" sz="1600" dirty="0" smtClean="0"/>
              <a:t>zoomed in to usage band NO5</a:t>
            </a:r>
            <a:endParaRPr lang="en-US" sz="1600" dirty="0"/>
          </a:p>
          <a:p>
            <a:endParaRPr lang="nb-NO" sz="16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89" y="2466393"/>
            <a:ext cx="8607882" cy="37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6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Chart Sources</a:t>
            </a:r>
            <a:endParaRPr lang="en-US" dirty="0">
              <a:effectLst/>
            </a:endParaRPr>
          </a:p>
        </p:txBody>
      </p:sp>
      <p:sp>
        <p:nvSpPr>
          <p:cNvPr id="7" name="Plassholder for innhold 6"/>
          <p:cNvSpPr>
            <a:spLocks noGrp="1"/>
          </p:cNvSpPr>
          <p:nvPr>
            <p:ph sz="quarter" idx="11"/>
          </p:nvPr>
        </p:nvSpPr>
        <p:spPr>
          <a:xfrm>
            <a:off x="557212" y="1556792"/>
            <a:ext cx="7947026" cy="1392684"/>
          </a:xfrm>
        </p:spPr>
        <p:txBody>
          <a:bodyPr/>
          <a:lstStyle/>
          <a:p>
            <a:r>
              <a:rPr lang="en-US" sz="1200" dirty="0" smtClean="0"/>
              <a:t>Looking into the possibilities to implement </a:t>
            </a:r>
            <a:r>
              <a:rPr lang="en-US" sz="1200" dirty="0"/>
              <a:t>even higher resolution </a:t>
            </a:r>
            <a:r>
              <a:rPr lang="en-US" sz="1200" dirty="0" smtClean="0"/>
              <a:t>land data (scale </a:t>
            </a:r>
            <a:r>
              <a:rPr lang="en-US" sz="1200" dirty="0"/>
              <a:t>1:5000) and NHS p</a:t>
            </a:r>
            <a:r>
              <a:rPr lang="en-US" sz="1200" dirty="0" smtClean="0"/>
              <a:t>rimary data</a:t>
            </a:r>
            <a:r>
              <a:rPr lang="en-US" sz="1200" dirty="0"/>
              <a:t>, which is the source for all S-57 products, also </a:t>
            </a:r>
            <a:r>
              <a:rPr lang="en-US" sz="1200" dirty="0" smtClean="0"/>
              <a:t>approx. scale 1:5000.</a:t>
            </a:r>
          </a:p>
          <a:p>
            <a:endParaRPr lang="en-US" sz="1200" dirty="0" smtClean="0"/>
          </a:p>
          <a:p>
            <a:r>
              <a:rPr lang="en-US" sz="1200" dirty="0"/>
              <a:t>This screenshot shows </a:t>
            </a:r>
            <a:r>
              <a:rPr lang="en-US" sz="1200" dirty="0" smtClean="0"/>
              <a:t>land data with scale 1:5000, </a:t>
            </a:r>
            <a:r>
              <a:rPr lang="en-US" sz="1200" dirty="0"/>
              <a:t>and NHS </a:t>
            </a:r>
            <a:r>
              <a:rPr lang="en-US" sz="1200" dirty="0" smtClean="0"/>
              <a:t>primary data </a:t>
            </a:r>
            <a:r>
              <a:rPr lang="en-US" sz="1200" dirty="0"/>
              <a:t>without soundings and underwater </a:t>
            </a:r>
            <a:r>
              <a:rPr lang="en-US" sz="1200" dirty="0" smtClean="0"/>
              <a:t>rocks: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2708620"/>
            <a:ext cx="7972425" cy="353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0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ssholder for bilde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" b="3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6641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Chart Sources</a:t>
            </a:r>
            <a:endParaRPr lang="en-US" dirty="0">
              <a:effectLst/>
            </a:endParaRPr>
          </a:p>
        </p:txBody>
      </p:sp>
      <p:sp>
        <p:nvSpPr>
          <p:cNvPr id="7" name="Plassholder for innhold 6"/>
          <p:cNvSpPr>
            <a:spLocks noGrp="1"/>
          </p:cNvSpPr>
          <p:nvPr>
            <p:ph sz="quarter" idx="11"/>
          </p:nvPr>
        </p:nvSpPr>
        <p:spPr>
          <a:xfrm>
            <a:off x="571500" y="1700808"/>
            <a:ext cx="7932738" cy="1239092"/>
          </a:xfrm>
        </p:spPr>
        <p:txBody>
          <a:bodyPr/>
          <a:lstStyle/>
          <a:p>
            <a:r>
              <a:rPr lang="en-US" sz="1400" dirty="0"/>
              <a:t>Same area as </a:t>
            </a:r>
            <a:r>
              <a:rPr lang="en-US" sz="1400" dirty="0" smtClean="0"/>
              <a:t>the previous </a:t>
            </a:r>
            <a:r>
              <a:rPr lang="en-US" sz="1400" dirty="0"/>
              <a:t>screenshot, zoomed in </a:t>
            </a:r>
            <a:r>
              <a:rPr lang="en-US" sz="1400" dirty="0" smtClean="0"/>
              <a:t>making soundings </a:t>
            </a:r>
            <a:r>
              <a:rPr lang="en-US" sz="1400" dirty="0"/>
              <a:t>and </a:t>
            </a:r>
            <a:r>
              <a:rPr lang="en-US" sz="1400" dirty="0" smtClean="0"/>
              <a:t>underwater rocks appear.</a:t>
            </a:r>
            <a:endParaRPr lang="en-US" sz="1400" dirty="0"/>
          </a:p>
          <a:p>
            <a:r>
              <a:rPr lang="en-US" sz="1400" dirty="0"/>
              <a:t>Equal detailed information as in usage band 5/6</a:t>
            </a:r>
            <a:r>
              <a:rPr lang="en-US" sz="1400" dirty="0" smtClean="0"/>
              <a:t>.</a:t>
            </a:r>
            <a:endParaRPr lang="en-US" sz="1400" dirty="0"/>
          </a:p>
          <a:p>
            <a:r>
              <a:rPr lang="en-US" sz="1400" dirty="0"/>
              <a:t>Makes it possible to have the same </a:t>
            </a:r>
            <a:r>
              <a:rPr lang="en-US" sz="1400" dirty="0" smtClean="0"/>
              <a:t>details </a:t>
            </a:r>
            <a:r>
              <a:rPr lang="en-US" sz="1400" dirty="0"/>
              <a:t>in areas where </a:t>
            </a:r>
            <a:r>
              <a:rPr lang="en-US" sz="1400" dirty="0" smtClean="0"/>
              <a:t>usage bands </a:t>
            </a:r>
            <a:r>
              <a:rPr lang="en-US" sz="1400" dirty="0"/>
              <a:t>5/6 not have been published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52" y="3212976"/>
            <a:ext cx="6197958" cy="335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6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effectLst/>
              </a:rPr>
              <a:t>Geonorge</a:t>
            </a:r>
            <a:r>
              <a:rPr lang="en-US" dirty="0" smtClean="0">
                <a:effectLst/>
              </a:rPr>
              <a:t> – </a:t>
            </a:r>
            <a:br>
              <a:rPr lang="en-US" dirty="0" smtClean="0">
                <a:effectLst/>
              </a:rPr>
            </a:br>
            <a:r>
              <a:rPr lang="en-US" b="0" dirty="0" smtClean="0">
                <a:effectLst/>
                <a:hlinkClick r:id="rId3"/>
              </a:rPr>
              <a:t>geonorge.no</a:t>
            </a:r>
            <a:endParaRPr lang="en-US" b="0" dirty="0">
              <a:effectLst/>
            </a:endParaRPr>
          </a:p>
        </p:txBody>
      </p:sp>
      <p:sp>
        <p:nvSpPr>
          <p:cNvPr id="5" name="Plassholder for innhold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600" dirty="0" smtClean="0"/>
              <a:t>A governmental co-op for overview and access of public </a:t>
            </a:r>
            <a:r>
              <a:rPr lang="en-US" sz="1600" dirty="0" err="1" smtClean="0"/>
              <a:t>geodata</a:t>
            </a:r>
            <a:r>
              <a:rPr lang="en-US" sz="1600" dirty="0" smtClean="0"/>
              <a:t> and services</a:t>
            </a:r>
          </a:p>
          <a:p>
            <a:endParaRPr lang="en-US" sz="1600" dirty="0" smtClean="0"/>
          </a:p>
          <a:p>
            <a:r>
              <a:rPr lang="en-US" sz="1600" dirty="0" smtClean="0"/>
              <a:t>All partners must make their data available according to specified models</a:t>
            </a:r>
          </a:p>
          <a:p>
            <a:endParaRPr lang="en-US" sz="1600" dirty="0" smtClean="0"/>
          </a:p>
          <a:p>
            <a:r>
              <a:rPr lang="en-US" sz="1600" dirty="0" smtClean="0"/>
              <a:t>Each data owner administers their data and services</a:t>
            </a:r>
          </a:p>
          <a:p>
            <a:endParaRPr lang="en-US" sz="1600" dirty="0" smtClean="0"/>
          </a:p>
          <a:p>
            <a:r>
              <a:rPr lang="en-US" sz="1600" dirty="0" smtClean="0"/>
              <a:t>Data could be:</a:t>
            </a:r>
          </a:p>
          <a:p>
            <a:pPr lvl="1"/>
            <a:r>
              <a:rPr lang="en-US" sz="1400" dirty="0" smtClean="0"/>
              <a:t>Official chart data from the Norwegian Mapping Authority, including the NHS</a:t>
            </a:r>
          </a:p>
          <a:p>
            <a:pPr lvl="1"/>
            <a:r>
              <a:rPr lang="en-US" sz="1400" dirty="0" smtClean="0"/>
              <a:t>Statistics Norway, </a:t>
            </a:r>
            <a:r>
              <a:rPr lang="en-US" sz="1400" dirty="0" smtClean="0">
                <a:hlinkClick r:id="rId4"/>
              </a:rPr>
              <a:t>www.ssb.no</a:t>
            </a:r>
            <a:r>
              <a:rPr lang="en-US" sz="1400" dirty="0" smtClean="0"/>
              <a:t> </a:t>
            </a:r>
          </a:p>
          <a:p>
            <a:pPr lvl="1"/>
            <a:r>
              <a:rPr lang="en-US" sz="1400" dirty="0" smtClean="0"/>
              <a:t>Governmental departments etc.</a:t>
            </a:r>
          </a:p>
          <a:p>
            <a:endParaRPr lang="en-US" sz="1600" dirty="0" smtClean="0"/>
          </a:p>
          <a:p>
            <a:r>
              <a:rPr lang="en-US" sz="1600" dirty="0" smtClean="0"/>
              <a:t>Data is offered as services(i.e. WMS, WFS) or complete datasets</a:t>
            </a:r>
          </a:p>
          <a:p>
            <a:endParaRPr lang="en-US" sz="1600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208" y="374702"/>
            <a:ext cx="1872086" cy="168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2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80728"/>
            <a:ext cx="7714118" cy="535397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3"/>
          <a:srcRect r="48660" b="58307"/>
          <a:stretch/>
        </p:blipFill>
        <p:spPr>
          <a:xfrm>
            <a:off x="683568" y="980728"/>
            <a:ext cx="3960440" cy="223224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3"/>
          <a:srcRect l="75610" t="73972"/>
          <a:stretch/>
        </p:blipFill>
        <p:spPr>
          <a:xfrm>
            <a:off x="6516216" y="4941168"/>
            <a:ext cx="1881470" cy="139353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effectLst/>
              </a:rPr>
              <a:t>External Sources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3751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96296E-6 L 0.19288 0.1731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865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7.40741E-7 L -0.17378 -0.0490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98" y="-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80728"/>
            <a:ext cx="7714118" cy="5353972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3"/>
          <a:srcRect l="53207"/>
          <a:stretch/>
        </p:blipFill>
        <p:spPr>
          <a:xfrm>
            <a:off x="4788024" y="980728"/>
            <a:ext cx="3609662" cy="535397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effectLst/>
              </a:rPr>
              <a:t>Distribution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8791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33333E-6 L -0.20521 -0.0018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6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CMS</a:t>
            </a:r>
            <a:endParaRPr lang="en-US" dirty="0">
              <a:effectLst/>
            </a:endParaRPr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065" y="824275"/>
            <a:ext cx="5459871" cy="54225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587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>
                <a:effectLst/>
              </a:rPr>
              <a:t>Approval – the Norwegian Mapping Authority</a:t>
            </a:r>
            <a:r>
              <a:rPr lang="en-US" sz="1400" b="0" dirty="0" smtClean="0">
                <a:effectLst/>
                <a:latin typeface="+mn-lt"/>
              </a:rPr>
              <a:t/>
            </a:r>
            <a:br>
              <a:rPr lang="en-US" sz="1400" b="0" dirty="0" smtClean="0">
                <a:effectLst/>
                <a:latin typeface="+mn-lt"/>
              </a:rPr>
            </a:br>
            <a:r>
              <a:rPr lang="en-US" sz="1200" b="0" dirty="0" smtClean="0">
                <a:effectLst/>
                <a:latin typeface="+mn-lt"/>
              </a:rPr>
              <a:t/>
            </a:r>
            <a:br>
              <a:rPr lang="en-US" sz="1200" b="0" dirty="0" smtClean="0">
                <a:effectLst/>
                <a:latin typeface="+mn-lt"/>
              </a:rPr>
            </a:br>
            <a:r>
              <a:rPr lang="en-US" sz="1200" b="0" dirty="0" smtClean="0">
                <a:effectLst/>
                <a:latin typeface="+mn-lt"/>
              </a:rPr>
              <a:t/>
            </a:r>
            <a:br>
              <a:rPr lang="en-US" sz="1200" b="0" dirty="0" smtClean="0">
                <a:effectLst/>
                <a:latin typeface="+mn-lt"/>
              </a:rPr>
            </a:br>
            <a:r>
              <a:rPr lang="en-US" sz="1800" b="0" dirty="0" smtClean="0">
                <a:effectLst/>
              </a:rPr>
              <a:t/>
            </a:r>
            <a:br>
              <a:rPr lang="en-US" sz="1800" b="0" dirty="0" smtClean="0">
                <a:effectLst/>
              </a:rPr>
            </a:br>
            <a:endParaRPr lang="en-US" sz="1800" b="0" dirty="0">
              <a:effectLst/>
            </a:endParaRPr>
          </a:p>
        </p:txBody>
      </p:sp>
      <p:pic>
        <p:nvPicPr>
          <p:cNvPr id="1028" name="Picture 4" descr="Bilderesultat for sjøfartsdirektorat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4"/>
          <a:stretch/>
        </p:blipFill>
        <p:spPr bwMode="auto">
          <a:xfrm>
            <a:off x="539552" y="2214563"/>
            <a:ext cx="7964686" cy="403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39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effectLst/>
              </a:rPr>
              <a:t>Tentative Timeline</a:t>
            </a:r>
            <a:endParaRPr lang="en-US" sz="4000" dirty="0">
              <a:effectLst/>
            </a:endParaRP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0888"/>
            <a:ext cx="9144000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3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Bild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6"/>
          <a:stretch/>
        </p:blipFill>
        <p:spPr bwMode="auto">
          <a:xfrm>
            <a:off x="593477" y="1700808"/>
            <a:ext cx="8025286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Some Threat Scenarios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7954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Question to NIPWG and IHO</a:t>
            </a:r>
            <a:endParaRPr lang="en-US" dirty="0">
              <a:effectLst/>
            </a:endParaRP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11"/>
          </p:nvPr>
        </p:nvSpPr>
        <p:spPr>
          <a:xfrm>
            <a:off x="571500" y="2204864"/>
            <a:ext cx="3568452" cy="403242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When we are digitizing the Norwegian pilot guide, we follow the guidelines from the IHO. </a:t>
            </a:r>
          </a:p>
          <a:p>
            <a:endParaRPr lang="en-US" dirty="0" smtClean="0"/>
          </a:p>
          <a:p>
            <a:r>
              <a:rPr lang="en-US" dirty="0" smtClean="0"/>
              <a:t>Do you know if there are any rules for digital presentation of data and textual content?</a:t>
            </a:r>
          </a:p>
          <a:p>
            <a:endParaRPr lang="en-US" dirty="0" smtClean="0"/>
          </a:p>
          <a:p>
            <a:r>
              <a:rPr lang="en-US" dirty="0" smtClean="0"/>
              <a:t>Are there any concerns about using an application as one of the medias?</a:t>
            </a:r>
          </a:p>
          <a:p>
            <a:endParaRPr lang="en-US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08" y="2871377"/>
            <a:ext cx="3927350" cy="269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4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effectLst/>
              </a:rPr>
              <a:t>Thank you for your attention</a:t>
            </a:r>
            <a:endParaRPr lang="en-US" sz="4000" dirty="0">
              <a:effectLst/>
            </a:endParaRP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0887"/>
            <a:ext cx="9150648" cy="3296507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579438" y="1521852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hlinkClick r:id="rId3"/>
              </a:rPr>
              <a:t>kveann@kartverket.no</a:t>
            </a:r>
            <a:r>
              <a:rPr lang="nb-NO" dirty="0" smtClean="0"/>
              <a:t>				</a:t>
            </a:r>
            <a:r>
              <a:rPr lang="nb-NO" dirty="0" smtClean="0">
                <a:hlinkClick r:id="rId4"/>
              </a:rPr>
              <a:t>www.kartverket.no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2207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bilde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" b="4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5124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ssholder for bilde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" b="4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511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ssholder for bilde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" b="3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4295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ssholder for bilde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" b="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6928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ssholder for bilde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" b="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227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ssholder for bilde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r="2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258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ssholder for bilde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" b="12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2595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rtverket_ppt-mal">
  <a:themeElements>
    <a:clrScheme name="Kartverket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00736"/>
      </a:accent1>
      <a:accent2>
        <a:srgbClr val="DD5D26"/>
      </a:accent2>
      <a:accent3>
        <a:srgbClr val="EC9E25"/>
      </a:accent3>
      <a:accent4>
        <a:srgbClr val="6D3B7D"/>
      </a:accent4>
      <a:accent5>
        <a:srgbClr val="6F7371"/>
      </a:accent5>
      <a:accent6>
        <a:srgbClr val="5781A8"/>
      </a:accent6>
      <a:hlink>
        <a:srgbClr val="9CC52D"/>
      </a:hlink>
      <a:folHlink>
        <a:srgbClr val="0092C9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96000">
              <a:srgbClr val="F4F1F1"/>
            </a:gs>
            <a:gs pos="100000">
              <a:srgbClr val="EDEBE8"/>
            </a:gs>
          </a:gsLst>
          <a:path path="rect">
            <a:fillToRect r="100000" b="100000"/>
          </a:path>
          <a:tileRect l="-100000" t="-100000"/>
        </a:gradFill>
        <a:ln>
          <a:solidFill>
            <a:srgbClr val="D2CFC9">
              <a:alpha val="52000"/>
            </a:srgbClr>
          </a:solidFill>
        </a:ln>
        <a:effectLst/>
      </a:spPr>
      <a:bodyPr rtlCol="0" anchor="ctr"/>
      <a:lstStyle>
        <a:defPPr algn="ctr">
          <a:defRPr dirty="0">
            <a:solidFill>
              <a:schemeClr val="tx1"/>
            </a:solidFill>
            <a:latin typeface="Verdan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Kartverket mal.potx" id="{D07083F1-A380-4B62-B5CD-AF07C418DCE9}" vid="{E35E659C-3900-4233-98DC-7C51702639F9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967</Words>
  <Application>Microsoft Office PowerPoint</Application>
  <PresentationFormat>Skjermfremvisning (4:3)</PresentationFormat>
  <Paragraphs>134</Paragraphs>
  <Slides>29</Slides>
  <Notes>15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29</vt:i4>
      </vt:variant>
    </vt:vector>
  </HeadingPairs>
  <TitlesOfParts>
    <vt:vector size="33" baseType="lpstr">
      <vt:lpstr>Arial</vt:lpstr>
      <vt:lpstr>Calibri</vt:lpstr>
      <vt:lpstr>Verdana</vt:lpstr>
      <vt:lpstr>Kartverket_ppt-mal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Dataflow </vt:lpstr>
      <vt:lpstr>Place Names</vt:lpstr>
      <vt:lpstr>Chart Sources</vt:lpstr>
      <vt:lpstr>Chart Sources</vt:lpstr>
      <vt:lpstr>Chart Sources</vt:lpstr>
      <vt:lpstr>Chart Sources</vt:lpstr>
      <vt:lpstr>Chart Sources</vt:lpstr>
      <vt:lpstr>Chart Sources</vt:lpstr>
      <vt:lpstr>Chart Sources</vt:lpstr>
      <vt:lpstr>Geonorge –  geonorge.no</vt:lpstr>
      <vt:lpstr>External Sources</vt:lpstr>
      <vt:lpstr>Distribution</vt:lpstr>
      <vt:lpstr>CMS</vt:lpstr>
      <vt:lpstr>Approval – the Norwegian Mapping Authority    </vt:lpstr>
      <vt:lpstr>Tentative Timeline</vt:lpstr>
      <vt:lpstr>Some Threat Scenarios</vt:lpstr>
      <vt:lpstr>Question to NIPWG and IHO</vt:lpstr>
      <vt:lpstr>Thank you for your attention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Norwegian Pilot Guide - Sailing Directions</dc:title>
  <dc:creator/>
  <cp:lastModifiedBy/>
  <cp:revision>1</cp:revision>
  <dcterms:created xsi:type="dcterms:W3CDTF">2017-04-16T10:25:15Z</dcterms:created>
  <dcterms:modified xsi:type="dcterms:W3CDTF">2017-05-15T08:35:25Z</dcterms:modified>
</cp:coreProperties>
</file>